
<file path=[Content_Types].xml><?xml version="1.0" encoding="utf-8"?>
<Types xmlns="http://schemas.openxmlformats.org/package/2006/content-types">
  <Default Extension="1"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03" r:id="rId5"/>
    <p:sldId id="307" r:id="rId6"/>
    <p:sldId id="294" r:id="rId7"/>
    <p:sldId id="309" r:id="rId8"/>
    <p:sldId id="310" r:id="rId9"/>
    <p:sldId id="308" r:id="rId10"/>
    <p:sldId id="311" r:id="rId11"/>
    <p:sldId id="312" r:id="rId12"/>
  </p:sldIdLst>
  <p:sldSz cx="17345025" cy="9752013"/>
  <p:notesSz cx="6858000" cy="9144000"/>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ell utforming av lysbilder" id="{0F9B5A72-E36F-4F20-BD7A-636F9AF03290}">
          <p14:sldIdLst>
            <p14:sldId id="303"/>
            <p14:sldId id="307"/>
            <p14:sldId id="294"/>
            <p14:sldId id="309"/>
            <p14:sldId id="310"/>
            <p14:sldId id="308"/>
            <p14:sldId id="311"/>
            <p14:sldId id="312"/>
          </p14:sldIdLst>
        </p14:section>
        <p14:section name="Forsider" id="{E5A78213-F3A3-4C0F-B5FE-F60DE0105653}">
          <p14:sldIdLst/>
        </p14:section>
        <p14:section name="Innhold" id="{3CA1C54D-3B59-4827-82DF-9A3C1046D292}">
          <p14:sldIdLst/>
        </p14:section>
        <p14:section name="Nytt tema/pauseslide" id="{650445E6-DF31-4025-82D5-0BCD1FAACF44}">
          <p14:sldIdLst/>
        </p14:section>
        <p14:section name="Sitatsider" id="{AEF9B1F9-4C0B-4BF7-9E5B-D7679AF6AF8C}">
          <p14:sldIdLst/>
        </p14:section>
        <p14:section name="Forsider samarbeid" id="{A9D687D4-DD3E-4FBB-91DD-89EF045758A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74928" autoAdjust="0"/>
  </p:normalViewPr>
  <p:slideViewPr>
    <p:cSldViewPr snapToGrid="0">
      <p:cViewPr varScale="1">
        <p:scale>
          <a:sx n="33" d="100"/>
          <a:sy n="33" d="100"/>
        </p:scale>
        <p:origin x="1384" y="16"/>
      </p:cViewPr>
      <p:guideLst/>
    </p:cSldViewPr>
  </p:slideViewPr>
  <p:notesTextViewPr>
    <p:cViewPr>
      <p:scale>
        <a:sx n="3" d="2"/>
        <a:sy n="3" d="2"/>
      </p:scale>
      <p:origin x="0" y="0"/>
    </p:cViewPr>
  </p:notesTextViewPr>
  <p:notesViewPr>
    <p:cSldViewPr snapToGrid="0">
      <p:cViewPr varScale="1">
        <p:scale>
          <a:sx n="84" d="100"/>
          <a:sy n="84" d="100"/>
        </p:scale>
        <p:origin x="31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B040-7AAC-4A31-805D-A772300221D6}" type="datetimeFigureOut">
              <a:rPr lang="en-US" smtClean="0"/>
              <a:t>5/6/2022</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For the past two years I have been working with VET and TVET educators who want to increase their own competence in sustainable education. They face many challenges, most often from the structuring of their own teaching but also in the cultural norms present within upper secondary schools. For this talk I’ll look at some of the ways in which we work to shift individual mindsets, implement holistic sustainability agendas within schools, establish a new colleague of praxis and build resilience and changemaking capacities among secondary school teachers.</a:t>
            </a:r>
            <a:endParaRPr lang="nb-NO" sz="1800" dirty="0"/>
          </a:p>
        </p:txBody>
      </p:sp>
      <p:sp>
        <p:nvSpPr>
          <p:cNvPr id="4" name="Slide Number Placeholder 3"/>
          <p:cNvSpPr>
            <a:spLocks noGrp="1"/>
          </p:cNvSpPr>
          <p:nvPr>
            <p:ph type="sldNum" sz="quarter" idx="5"/>
          </p:nvPr>
        </p:nvSpPr>
        <p:spPr/>
        <p:txBody>
          <a:bodyPr/>
          <a:lstStyle/>
          <a:p>
            <a:fld id="{61C6333F-E368-4746-A020-FE91A90E005B}" type="slidenum">
              <a:rPr lang="en-US" smtClean="0"/>
              <a:t>1</a:t>
            </a:fld>
            <a:endParaRPr lang="en-US"/>
          </a:p>
        </p:txBody>
      </p:sp>
    </p:spTree>
    <p:extLst>
      <p:ext uri="{BB962C8B-B14F-4D97-AF65-F5344CB8AC3E}">
        <p14:creationId xmlns:p14="http://schemas.microsoft.com/office/powerpoint/2010/main" val="135313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Teachers </a:t>
            </a:r>
            <a:r>
              <a:rPr lang="nb-NO" dirty="0" err="1"/>
              <a:t>when</a:t>
            </a:r>
            <a:r>
              <a:rPr lang="nb-NO" dirty="0"/>
              <a:t> </a:t>
            </a:r>
            <a:r>
              <a:rPr lang="nb-NO" dirty="0" err="1"/>
              <a:t>they</a:t>
            </a:r>
            <a:r>
              <a:rPr lang="nb-NO" dirty="0"/>
              <a:t> </a:t>
            </a:r>
            <a:r>
              <a:rPr lang="nb-NO" dirty="0" err="1"/>
              <a:t>arrive</a:t>
            </a:r>
            <a:r>
              <a:rPr lang="nb-NO" dirty="0"/>
              <a:t> to my </a:t>
            </a:r>
            <a:r>
              <a:rPr lang="nb-NO" dirty="0" err="1"/>
              <a:t>course</a:t>
            </a:r>
            <a:r>
              <a:rPr lang="nb-NO" dirty="0"/>
              <a:t> </a:t>
            </a:r>
            <a:r>
              <a:rPr lang="nb-NO" dirty="0" err="1"/>
              <a:t>are</a:t>
            </a:r>
            <a:r>
              <a:rPr lang="nb-NO" dirty="0"/>
              <a:t> for </a:t>
            </a:r>
            <a:r>
              <a:rPr lang="nb-NO" dirty="0" err="1"/>
              <a:t>the</a:t>
            </a:r>
            <a:r>
              <a:rPr lang="nb-NO" dirty="0"/>
              <a:t> most part </a:t>
            </a:r>
            <a:r>
              <a:rPr lang="nb-NO" dirty="0" err="1"/>
              <a:t>above</a:t>
            </a:r>
            <a:r>
              <a:rPr lang="nb-NO" dirty="0"/>
              <a:t> </a:t>
            </a:r>
            <a:r>
              <a:rPr lang="nb-NO" dirty="0" err="1"/>
              <a:t>averagely</a:t>
            </a:r>
            <a:r>
              <a:rPr lang="nb-NO" dirty="0"/>
              <a:t> </a:t>
            </a:r>
            <a:r>
              <a:rPr lang="nb-NO" dirty="0" err="1"/>
              <a:t>interested</a:t>
            </a:r>
            <a:r>
              <a:rPr lang="nb-NO" dirty="0"/>
              <a:t> in </a:t>
            </a:r>
            <a:r>
              <a:rPr lang="nb-NO" dirty="0" err="1"/>
              <a:t>sustainability</a:t>
            </a:r>
            <a:r>
              <a:rPr lang="nb-NO" dirty="0"/>
              <a:t>. </a:t>
            </a:r>
          </a:p>
          <a:p>
            <a:r>
              <a:rPr lang="nb-NO" dirty="0"/>
              <a:t>Post </a:t>
            </a:r>
            <a:r>
              <a:rPr lang="nb-NO" dirty="0" err="1"/>
              <a:t>this</a:t>
            </a:r>
            <a:r>
              <a:rPr lang="nb-NO" dirty="0"/>
              <a:t> reform, </a:t>
            </a:r>
            <a:r>
              <a:rPr lang="nb-NO" dirty="0" err="1"/>
              <a:t>many</a:t>
            </a:r>
            <a:r>
              <a:rPr lang="nb-NO" dirty="0"/>
              <a:t> </a:t>
            </a:r>
            <a:r>
              <a:rPr lang="nb-NO" dirty="0" err="1"/>
              <a:t>are</a:t>
            </a:r>
            <a:r>
              <a:rPr lang="nb-NO" dirty="0"/>
              <a:t> </a:t>
            </a:r>
            <a:r>
              <a:rPr lang="nb-NO" dirty="0" err="1"/>
              <a:t>struggling</a:t>
            </a:r>
            <a:r>
              <a:rPr lang="nb-NO" dirty="0"/>
              <a:t> to </a:t>
            </a:r>
            <a:r>
              <a:rPr lang="nb-NO" dirty="0" err="1"/>
              <a:t>see</a:t>
            </a:r>
            <a:r>
              <a:rPr lang="nb-NO" dirty="0"/>
              <a:t> a </a:t>
            </a:r>
            <a:r>
              <a:rPr lang="nb-NO" dirty="0" err="1"/>
              <a:t>way</a:t>
            </a:r>
            <a:r>
              <a:rPr lang="nb-NO" dirty="0"/>
              <a:t> to </a:t>
            </a:r>
            <a:r>
              <a:rPr lang="nb-NO" dirty="0" err="1"/>
              <a:t>teach</a:t>
            </a:r>
            <a:r>
              <a:rPr lang="nb-NO" dirty="0"/>
              <a:t> </a:t>
            </a:r>
            <a:r>
              <a:rPr lang="nb-NO" dirty="0" err="1"/>
              <a:t>sustainability</a:t>
            </a:r>
            <a:r>
              <a:rPr lang="nb-NO" dirty="0"/>
              <a:t> </a:t>
            </a:r>
            <a:r>
              <a:rPr lang="nb-NO" dirty="0" err="1"/>
              <a:t>that</a:t>
            </a:r>
            <a:r>
              <a:rPr lang="nb-NO" dirty="0"/>
              <a:t> </a:t>
            </a:r>
            <a:r>
              <a:rPr lang="nb-NO" dirty="0" err="1"/>
              <a:t>sticks</a:t>
            </a:r>
            <a:r>
              <a:rPr lang="nb-NO" dirty="0"/>
              <a:t>. And a </a:t>
            </a:r>
            <a:r>
              <a:rPr lang="nb-NO" dirty="0" err="1"/>
              <a:t>smaller</a:t>
            </a:r>
            <a:r>
              <a:rPr lang="nb-NO" dirty="0"/>
              <a:t> </a:t>
            </a:r>
            <a:r>
              <a:rPr lang="nb-NO" dirty="0" err="1"/>
              <a:t>number</a:t>
            </a:r>
            <a:r>
              <a:rPr lang="nb-NO" dirty="0"/>
              <a:t> </a:t>
            </a:r>
            <a:r>
              <a:rPr lang="nb-NO" dirty="0" err="1"/>
              <a:t>lack</a:t>
            </a:r>
            <a:r>
              <a:rPr lang="nb-NO" dirty="0"/>
              <a:t> </a:t>
            </a:r>
            <a:r>
              <a:rPr lang="nb-NO" dirty="0" err="1"/>
              <a:t>enough</a:t>
            </a:r>
            <a:r>
              <a:rPr lang="nb-NO" dirty="0"/>
              <a:t> </a:t>
            </a:r>
            <a:r>
              <a:rPr lang="nb-NO" dirty="0" err="1"/>
              <a:t>competancy</a:t>
            </a:r>
            <a:r>
              <a:rPr lang="nb-NO" dirty="0"/>
              <a:t> in </a:t>
            </a:r>
            <a:r>
              <a:rPr lang="nb-NO" dirty="0" err="1"/>
              <a:t>the</a:t>
            </a:r>
            <a:r>
              <a:rPr lang="nb-NO" dirty="0"/>
              <a:t> </a:t>
            </a:r>
            <a:r>
              <a:rPr lang="nb-NO" dirty="0" err="1"/>
              <a:t>field</a:t>
            </a:r>
            <a:r>
              <a:rPr lang="nb-NO" dirty="0"/>
              <a:t> </a:t>
            </a:r>
            <a:r>
              <a:rPr lang="nb-NO" dirty="0" err="1"/>
              <a:t>that</a:t>
            </a:r>
            <a:r>
              <a:rPr lang="nb-NO" dirty="0"/>
              <a:t> </a:t>
            </a:r>
            <a:r>
              <a:rPr lang="nb-NO" dirty="0" err="1"/>
              <a:t>their</a:t>
            </a:r>
            <a:r>
              <a:rPr lang="nb-NO" dirty="0"/>
              <a:t> line managers have </a:t>
            </a:r>
            <a:r>
              <a:rPr lang="nb-NO" dirty="0" err="1"/>
              <a:t>requested</a:t>
            </a:r>
            <a:r>
              <a:rPr lang="nb-NO" dirty="0"/>
              <a:t> </a:t>
            </a:r>
            <a:r>
              <a:rPr lang="nb-NO" dirty="0" err="1"/>
              <a:t>them</a:t>
            </a:r>
            <a:r>
              <a:rPr lang="nb-NO" dirty="0"/>
              <a:t> to </a:t>
            </a:r>
            <a:r>
              <a:rPr lang="nb-NO" dirty="0" err="1"/>
              <a:t>take</a:t>
            </a:r>
            <a:r>
              <a:rPr lang="nb-NO" dirty="0"/>
              <a:t> </a:t>
            </a:r>
            <a:r>
              <a:rPr lang="nb-NO" dirty="0" err="1"/>
              <a:t>the</a:t>
            </a:r>
            <a:r>
              <a:rPr lang="nb-NO" dirty="0"/>
              <a:t> </a:t>
            </a:r>
            <a:r>
              <a:rPr lang="nb-NO" dirty="0" err="1"/>
              <a:t>class</a:t>
            </a:r>
            <a:r>
              <a:rPr lang="nb-NO" dirty="0"/>
              <a:t>. </a:t>
            </a:r>
          </a:p>
          <a:p>
            <a:endParaRPr lang="nb-NO" dirty="0"/>
          </a:p>
          <a:p>
            <a:r>
              <a:rPr lang="nb-NO" dirty="0"/>
              <a:t>The </a:t>
            </a:r>
            <a:r>
              <a:rPr lang="nb-NO" dirty="0" err="1"/>
              <a:t>course</a:t>
            </a:r>
            <a:r>
              <a:rPr lang="nb-NO" dirty="0"/>
              <a:t> </a:t>
            </a:r>
            <a:r>
              <a:rPr lang="nb-NO" dirty="0" err="1"/>
              <a:t>itself</a:t>
            </a:r>
            <a:r>
              <a:rPr lang="nb-NO" dirty="0"/>
              <a:t> is </a:t>
            </a:r>
            <a:r>
              <a:rPr lang="nb-NO" dirty="0" err="1"/>
              <a:t>entirely</a:t>
            </a:r>
            <a:r>
              <a:rPr lang="nb-NO" dirty="0"/>
              <a:t> </a:t>
            </a:r>
            <a:r>
              <a:rPr lang="nb-NO" dirty="0" err="1"/>
              <a:t>autonomous</a:t>
            </a:r>
            <a:r>
              <a:rPr lang="nb-NO" dirty="0"/>
              <a:t>, </a:t>
            </a:r>
            <a:r>
              <a:rPr lang="nb-NO" dirty="0" err="1"/>
              <a:t>ansynchonous</a:t>
            </a:r>
            <a:r>
              <a:rPr lang="nb-NO" dirty="0"/>
              <a:t>. The students </a:t>
            </a:r>
            <a:r>
              <a:rPr lang="nb-NO" dirty="0" err="1"/>
              <a:t>are</a:t>
            </a:r>
            <a:r>
              <a:rPr lang="nb-NO" dirty="0"/>
              <a:t> all adult </a:t>
            </a:r>
            <a:r>
              <a:rPr lang="nb-NO" dirty="0" err="1"/>
              <a:t>learners</a:t>
            </a:r>
            <a:r>
              <a:rPr lang="nb-NO" dirty="0"/>
              <a:t>, </a:t>
            </a:r>
            <a:r>
              <a:rPr lang="nb-NO" dirty="0" err="1"/>
              <a:t>with</a:t>
            </a:r>
            <a:r>
              <a:rPr lang="nb-NO" dirty="0"/>
              <a:t> a </a:t>
            </a:r>
            <a:r>
              <a:rPr lang="nb-NO" dirty="0" err="1"/>
              <a:t>degree</a:t>
            </a:r>
            <a:r>
              <a:rPr lang="nb-NO" dirty="0"/>
              <a:t> </a:t>
            </a:r>
            <a:r>
              <a:rPr lang="nb-NO" dirty="0" err="1"/>
              <a:t>behind</a:t>
            </a:r>
            <a:r>
              <a:rPr lang="nb-NO" dirty="0"/>
              <a:t> </a:t>
            </a:r>
            <a:r>
              <a:rPr lang="nb-NO" dirty="0" err="1"/>
              <a:t>them</a:t>
            </a:r>
            <a:r>
              <a:rPr lang="nb-NO" dirty="0"/>
              <a:t> </a:t>
            </a:r>
            <a:r>
              <a:rPr lang="nb-NO" dirty="0" err="1"/>
              <a:t>already</a:t>
            </a:r>
            <a:r>
              <a:rPr lang="nb-NO" dirty="0"/>
              <a:t>, and </a:t>
            </a:r>
            <a:r>
              <a:rPr lang="nb-NO" dirty="0" err="1"/>
              <a:t>maybe</a:t>
            </a:r>
            <a:r>
              <a:rPr lang="nb-NO" dirty="0"/>
              <a:t> a masters, </a:t>
            </a:r>
            <a:r>
              <a:rPr lang="nb-NO" dirty="0" err="1"/>
              <a:t>they</a:t>
            </a:r>
            <a:r>
              <a:rPr lang="nb-NO" dirty="0"/>
              <a:t> </a:t>
            </a:r>
            <a:r>
              <a:rPr lang="nb-NO" dirty="0" err="1"/>
              <a:t>are</a:t>
            </a:r>
            <a:r>
              <a:rPr lang="nb-NO" dirty="0"/>
              <a:t> all in full time </a:t>
            </a:r>
            <a:r>
              <a:rPr lang="nb-NO" dirty="0" err="1"/>
              <a:t>work</a:t>
            </a:r>
            <a:r>
              <a:rPr lang="nb-NO" dirty="0"/>
              <a:t>, and </a:t>
            </a:r>
            <a:r>
              <a:rPr lang="nb-NO" dirty="0" err="1"/>
              <a:t>they</a:t>
            </a:r>
            <a:r>
              <a:rPr lang="nb-NO" dirty="0"/>
              <a:t> </a:t>
            </a:r>
            <a:r>
              <a:rPr lang="nb-NO" dirty="0" err="1"/>
              <a:t>are</a:t>
            </a:r>
            <a:r>
              <a:rPr lang="nb-NO" dirty="0"/>
              <a:t> all in </a:t>
            </a:r>
            <a:r>
              <a:rPr lang="nb-NO" dirty="0" err="1"/>
              <a:t>the</a:t>
            </a:r>
            <a:r>
              <a:rPr lang="nb-NO" dirty="0"/>
              <a:t> </a:t>
            </a:r>
            <a:r>
              <a:rPr lang="nb-NO" dirty="0" err="1"/>
              <a:t>process</a:t>
            </a:r>
            <a:r>
              <a:rPr lang="nb-NO" dirty="0"/>
              <a:t> </a:t>
            </a:r>
            <a:r>
              <a:rPr lang="nb-NO" dirty="0" err="1"/>
              <a:t>of</a:t>
            </a:r>
            <a:r>
              <a:rPr lang="nb-NO" dirty="0"/>
              <a:t> </a:t>
            </a:r>
            <a:r>
              <a:rPr lang="nb-NO" dirty="0" err="1"/>
              <a:t>integrating</a:t>
            </a:r>
            <a:r>
              <a:rPr lang="nb-NO" dirty="0"/>
              <a:t> an </a:t>
            </a:r>
            <a:r>
              <a:rPr lang="nb-NO" dirty="0" err="1"/>
              <a:t>entirely</a:t>
            </a:r>
            <a:r>
              <a:rPr lang="nb-NO" dirty="0"/>
              <a:t> </a:t>
            </a:r>
            <a:r>
              <a:rPr lang="nb-NO" dirty="0" err="1"/>
              <a:t>new</a:t>
            </a:r>
            <a:r>
              <a:rPr lang="nb-NO" dirty="0"/>
              <a:t> </a:t>
            </a:r>
            <a:r>
              <a:rPr lang="nb-NO" dirty="0" err="1"/>
              <a:t>subject</a:t>
            </a:r>
            <a:r>
              <a:rPr lang="nb-NO" dirty="0"/>
              <a:t> curriculum. </a:t>
            </a:r>
            <a:r>
              <a:rPr lang="nb-NO" dirty="0" err="1"/>
              <a:t>They</a:t>
            </a:r>
            <a:r>
              <a:rPr lang="nb-NO" dirty="0"/>
              <a:t> </a:t>
            </a:r>
            <a:r>
              <a:rPr lang="nb-NO" dirty="0" err="1"/>
              <a:t>are</a:t>
            </a:r>
            <a:r>
              <a:rPr lang="nb-NO" dirty="0"/>
              <a:t> </a:t>
            </a:r>
            <a:r>
              <a:rPr lang="nb-NO" dirty="0" err="1"/>
              <a:t>generally</a:t>
            </a:r>
            <a:r>
              <a:rPr lang="nb-NO" dirty="0"/>
              <a:t> </a:t>
            </a:r>
            <a:r>
              <a:rPr lang="nb-NO" dirty="0" err="1"/>
              <a:t>quite</a:t>
            </a:r>
            <a:r>
              <a:rPr lang="nb-NO" dirty="0"/>
              <a:t> </a:t>
            </a:r>
            <a:r>
              <a:rPr lang="nb-NO" dirty="0" err="1"/>
              <a:t>stressed</a:t>
            </a:r>
            <a:r>
              <a:rPr lang="nb-NO" dirty="0"/>
              <a:t>. </a:t>
            </a:r>
          </a:p>
          <a:p>
            <a:endParaRPr lang="nb-NO" dirty="0"/>
          </a:p>
          <a:p>
            <a:r>
              <a:rPr lang="nb-NO" dirty="0"/>
              <a:t>In order to master </a:t>
            </a:r>
            <a:r>
              <a:rPr lang="nb-NO" dirty="0" err="1"/>
              <a:t>their</a:t>
            </a:r>
            <a:r>
              <a:rPr lang="nb-NO" dirty="0"/>
              <a:t> </a:t>
            </a:r>
            <a:r>
              <a:rPr lang="nb-NO" dirty="0" err="1"/>
              <a:t>own</a:t>
            </a:r>
            <a:r>
              <a:rPr lang="nb-NO" dirty="0"/>
              <a:t> </a:t>
            </a:r>
            <a:r>
              <a:rPr lang="nb-NO" dirty="0" err="1"/>
              <a:t>learning</a:t>
            </a:r>
            <a:r>
              <a:rPr lang="nb-NO" dirty="0"/>
              <a:t> </a:t>
            </a:r>
            <a:r>
              <a:rPr lang="nb-NO" dirty="0" err="1"/>
              <a:t>jouney</a:t>
            </a:r>
            <a:r>
              <a:rPr lang="nb-NO" dirty="0"/>
              <a:t> </a:t>
            </a:r>
            <a:r>
              <a:rPr lang="nb-NO" dirty="0" err="1"/>
              <a:t>there</a:t>
            </a:r>
            <a:r>
              <a:rPr lang="nb-NO" dirty="0"/>
              <a:t> is </a:t>
            </a:r>
            <a:r>
              <a:rPr lang="nb-NO" dirty="0" err="1"/>
              <a:t>also</a:t>
            </a:r>
            <a:r>
              <a:rPr lang="nb-NO" dirty="0"/>
              <a:t> a </a:t>
            </a:r>
            <a:r>
              <a:rPr lang="nb-NO" dirty="0" err="1"/>
              <a:t>hidden</a:t>
            </a:r>
            <a:r>
              <a:rPr lang="nb-NO" dirty="0"/>
              <a:t> curriculum, </a:t>
            </a:r>
            <a:r>
              <a:rPr lang="nb-NO" dirty="0" err="1"/>
              <a:t>which</a:t>
            </a:r>
            <a:r>
              <a:rPr lang="nb-NO" dirty="0"/>
              <a:t> gels </a:t>
            </a:r>
            <a:r>
              <a:rPr lang="nb-NO" dirty="0" err="1"/>
              <a:t>with</a:t>
            </a:r>
            <a:r>
              <a:rPr lang="nb-NO" dirty="0"/>
              <a:t> </a:t>
            </a:r>
            <a:r>
              <a:rPr lang="nb-NO" dirty="0" err="1"/>
              <a:t>the</a:t>
            </a:r>
            <a:r>
              <a:rPr lang="nb-NO" dirty="0"/>
              <a:t> </a:t>
            </a:r>
            <a:r>
              <a:rPr lang="nb-NO" dirty="0" err="1"/>
              <a:t>department</a:t>
            </a:r>
            <a:r>
              <a:rPr lang="nb-NO" dirty="0"/>
              <a:t> </a:t>
            </a:r>
            <a:r>
              <a:rPr lang="nb-NO" dirty="0" err="1"/>
              <a:t>of</a:t>
            </a:r>
            <a:r>
              <a:rPr lang="nb-NO" dirty="0"/>
              <a:t> </a:t>
            </a:r>
            <a:r>
              <a:rPr lang="nb-NO" dirty="0" err="1"/>
              <a:t>educations</a:t>
            </a:r>
            <a:r>
              <a:rPr lang="nb-NO" dirty="0"/>
              <a:t> goals. </a:t>
            </a:r>
            <a:r>
              <a:rPr lang="nb-NO" dirty="0" err="1"/>
              <a:t>Increasing</a:t>
            </a:r>
            <a:r>
              <a:rPr lang="nb-NO" dirty="0"/>
              <a:t> digital </a:t>
            </a:r>
            <a:r>
              <a:rPr lang="nb-NO" dirty="0" err="1"/>
              <a:t>pedagogical</a:t>
            </a:r>
            <a:r>
              <a:rPr lang="nb-NO" dirty="0"/>
              <a:t> </a:t>
            </a:r>
            <a:r>
              <a:rPr lang="nb-NO" dirty="0" err="1"/>
              <a:t>competancy</a:t>
            </a:r>
            <a:endParaRPr lang="nb-NO" dirty="0"/>
          </a:p>
          <a:p>
            <a:endParaRPr lang="nb-NO" dirty="0"/>
          </a:p>
          <a:p>
            <a:endParaRPr lang="nb-NO" dirty="0"/>
          </a:p>
          <a:p>
            <a:endParaRPr lang="nb-NO" dirty="0"/>
          </a:p>
          <a:p>
            <a:endParaRPr lang="nb-NO" dirty="0"/>
          </a:p>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2</a:t>
            </a:fld>
            <a:endParaRPr lang="en-US"/>
          </a:p>
        </p:txBody>
      </p:sp>
    </p:spTree>
    <p:extLst>
      <p:ext uri="{BB962C8B-B14F-4D97-AF65-F5344CB8AC3E}">
        <p14:creationId xmlns:p14="http://schemas.microsoft.com/office/powerpoint/2010/main" val="402646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lang="en-US" sz="1800" dirty="0"/>
              <a:t>Additionally, the education reform identifies three crosscutting transdisciplinary themes that must now be integrated in every subject. These are: sustainable development, diversity and participatory democracy, and identity formation and public health. Emphasis within the new national curriculum also leans heavily on critical and systems-based thinking, problem solving, deep learning and ethics. </a:t>
            </a:r>
          </a:p>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3</a:t>
            </a:fld>
            <a:endParaRPr lang="en-US"/>
          </a:p>
        </p:txBody>
      </p:sp>
    </p:spTree>
    <p:extLst>
      <p:ext uri="{BB962C8B-B14F-4D97-AF65-F5344CB8AC3E}">
        <p14:creationId xmlns:p14="http://schemas.microsoft.com/office/powerpoint/2010/main" val="201428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Its</a:t>
            </a:r>
            <a:r>
              <a:rPr lang="nb-NO" dirty="0"/>
              <a:t> </a:t>
            </a:r>
            <a:r>
              <a:rPr lang="nb-NO" dirty="0" err="1"/>
              <a:t>fragmented</a:t>
            </a:r>
            <a:r>
              <a:rPr lang="nb-NO" dirty="0"/>
              <a:t>, up to </a:t>
            </a:r>
            <a:r>
              <a:rPr lang="nb-NO" dirty="0" err="1"/>
              <a:t>individual</a:t>
            </a:r>
            <a:r>
              <a:rPr lang="nb-NO" dirty="0"/>
              <a:t> </a:t>
            </a:r>
            <a:r>
              <a:rPr lang="nb-NO" dirty="0" err="1"/>
              <a:t>engagement</a:t>
            </a:r>
            <a:r>
              <a:rPr lang="nb-NO" dirty="0"/>
              <a:t> to </a:t>
            </a:r>
            <a:r>
              <a:rPr lang="nb-NO" dirty="0" err="1"/>
              <a:t>tackle</a:t>
            </a:r>
            <a:r>
              <a:rPr lang="nb-NO" dirty="0"/>
              <a:t> </a:t>
            </a:r>
            <a:r>
              <a:rPr lang="nb-NO" dirty="0" err="1"/>
              <a:t>what</a:t>
            </a:r>
            <a:r>
              <a:rPr lang="nb-NO" dirty="0"/>
              <a:t> is by and </a:t>
            </a:r>
            <a:r>
              <a:rPr lang="nb-NO" dirty="0" err="1"/>
              <a:t>large</a:t>
            </a:r>
            <a:r>
              <a:rPr lang="nb-NO" dirty="0"/>
              <a:t> a </a:t>
            </a:r>
            <a:r>
              <a:rPr lang="nb-NO" dirty="0" err="1"/>
              <a:t>systemic</a:t>
            </a:r>
            <a:r>
              <a:rPr lang="nb-NO" dirty="0"/>
              <a:t> </a:t>
            </a:r>
            <a:r>
              <a:rPr lang="nb-NO" dirty="0" err="1"/>
              <a:t>issue</a:t>
            </a:r>
            <a:r>
              <a:rPr lang="nb-NO" dirty="0"/>
              <a:t>. Stunts at </a:t>
            </a:r>
            <a:r>
              <a:rPr lang="nb-NO" dirty="0" err="1"/>
              <a:t>school</a:t>
            </a:r>
            <a:r>
              <a:rPr lang="nb-NO" dirty="0"/>
              <a:t> </a:t>
            </a:r>
            <a:r>
              <a:rPr lang="nb-NO" dirty="0" err="1"/>
              <a:t>are</a:t>
            </a:r>
            <a:r>
              <a:rPr lang="nb-NO" dirty="0"/>
              <a:t> fine </a:t>
            </a:r>
            <a:r>
              <a:rPr lang="nb-NO" dirty="0" err="1"/>
              <a:t>but</a:t>
            </a:r>
            <a:r>
              <a:rPr lang="nb-NO" dirty="0"/>
              <a:t> </a:t>
            </a:r>
            <a:r>
              <a:rPr lang="nb-NO" dirty="0" err="1"/>
              <a:t>teach</a:t>
            </a:r>
            <a:r>
              <a:rPr lang="nb-NO" dirty="0"/>
              <a:t> </a:t>
            </a:r>
            <a:r>
              <a:rPr lang="nb-NO" dirty="0" err="1"/>
              <a:t>both</a:t>
            </a:r>
            <a:r>
              <a:rPr lang="nb-NO" dirty="0"/>
              <a:t> </a:t>
            </a:r>
            <a:r>
              <a:rPr lang="nb-NO" dirty="0" err="1"/>
              <a:t>pupils</a:t>
            </a:r>
            <a:r>
              <a:rPr lang="nb-NO" dirty="0"/>
              <a:t> and </a:t>
            </a:r>
            <a:r>
              <a:rPr lang="nb-NO" dirty="0" err="1"/>
              <a:t>teachers</a:t>
            </a:r>
            <a:r>
              <a:rPr lang="nb-NO" dirty="0"/>
              <a:t> </a:t>
            </a:r>
            <a:r>
              <a:rPr lang="nb-NO" dirty="0" err="1"/>
              <a:t>that</a:t>
            </a:r>
            <a:r>
              <a:rPr lang="nb-NO" dirty="0"/>
              <a:t> </a:t>
            </a:r>
            <a:r>
              <a:rPr lang="nb-NO" dirty="0" err="1"/>
              <a:t>sustainability</a:t>
            </a:r>
            <a:r>
              <a:rPr lang="nb-NO" dirty="0"/>
              <a:t> is </a:t>
            </a:r>
            <a:r>
              <a:rPr lang="nb-NO" dirty="0" err="1"/>
              <a:t>something</a:t>
            </a:r>
            <a:r>
              <a:rPr lang="nb-NO" dirty="0"/>
              <a:t> to be </a:t>
            </a:r>
            <a:r>
              <a:rPr lang="nb-NO" dirty="0" err="1"/>
              <a:t>implemented</a:t>
            </a:r>
            <a:r>
              <a:rPr lang="nb-NO" dirty="0"/>
              <a:t> ON TOP </a:t>
            </a:r>
            <a:r>
              <a:rPr lang="nb-NO" dirty="0" err="1"/>
              <a:t>of</a:t>
            </a:r>
            <a:r>
              <a:rPr lang="nb-NO" dirty="0"/>
              <a:t> </a:t>
            </a:r>
            <a:r>
              <a:rPr lang="nb-NO" dirty="0" err="1"/>
              <a:t>their</a:t>
            </a:r>
            <a:r>
              <a:rPr lang="nb-NO" dirty="0"/>
              <a:t> </a:t>
            </a:r>
            <a:r>
              <a:rPr lang="nb-NO" dirty="0" err="1"/>
              <a:t>already</a:t>
            </a:r>
            <a:r>
              <a:rPr lang="nb-NO" dirty="0"/>
              <a:t> </a:t>
            </a:r>
            <a:r>
              <a:rPr lang="nb-NO" dirty="0" err="1"/>
              <a:t>existing</a:t>
            </a:r>
            <a:r>
              <a:rPr lang="nb-NO" dirty="0"/>
              <a:t> </a:t>
            </a:r>
            <a:r>
              <a:rPr lang="nb-NO" dirty="0" err="1"/>
              <a:t>workload</a:t>
            </a:r>
            <a:r>
              <a:rPr lang="nb-NO" dirty="0"/>
              <a:t>. </a:t>
            </a:r>
            <a:r>
              <a:rPr lang="nb-NO" dirty="0" err="1"/>
              <a:t>Pupils</a:t>
            </a:r>
            <a:r>
              <a:rPr lang="nb-NO" dirty="0"/>
              <a:t> </a:t>
            </a:r>
            <a:r>
              <a:rPr lang="nb-NO" dirty="0" err="1"/>
              <a:t>are</a:t>
            </a:r>
            <a:r>
              <a:rPr lang="nb-NO" dirty="0"/>
              <a:t> not idiots, and </a:t>
            </a:r>
            <a:r>
              <a:rPr lang="nb-NO" dirty="0" err="1"/>
              <a:t>they</a:t>
            </a:r>
            <a:r>
              <a:rPr lang="nb-NO" dirty="0"/>
              <a:t> </a:t>
            </a:r>
            <a:r>
              <a:rPr lang="nb-NO" dirty="0" err="1"/>
              <a:t>see</a:t>
            </a:r>
            <a:r>
              <a:rPr lang="nb-NO" dirty="0"/>
              <a:t> </a:t>
            </a:r>
            <a:r>
              <a:rPr lang="nb-NO" dirty="0" err="1"/>
              <a:t>contradictions</a:t>
            </a:r>
            <a:r>
              <a:rPr lang="nb-NO" dirty="0"/>
              <a:t> </a:t>
            </a:r>
            <a:r>
              <a:rPr lang="nb-NO" dirty="0" err="1"/>
              <a:t>where</a:t>
            </a:r>
            <a:r>
              <a:rPr lang="nb-NO" dirty="0"/>
              <a:t> </a:t>
            </a:r>
            <a:r>
              <a:rPr lang="nb-NO" dirty="0" err="1"/>
              <a:t>they</a:t>
            </a:r>
            <a:r>
              <a:rPr lang="nb-NO" dirty="0"/>
              <a:t> </a:t>
            </a:r>
            <a:r>
              <a:rPr lang="nb-NO" dirty="0" err="1"/>
              <a:t>are</a:t>
            </a:r>
            <a:r>
              <a:rPr lang="nb-NO" dirty="0"/>
              <a:t> </a:t>
            </a:r>
            <a:r>
              <a:rPr lang="nb-NO" dirty="0" err="1"/>
              <a:t>aparent</a:t>
            </a:r>
            <a:r>
              <a:rPr lang="nb-NO" dirty="0"/>
              <a:t> (taking </a:t>
            </a:r>
            <a:r>
              <a:rPr lang="nb-NO" dirty="0" err="1"/>
              <a:t>them</a:t>
            </a:r>
            <a:r>
              <a:rPr lang="nb-NO" dirty="0"/>
              <a:t> to </a:t>
            </a:r>
            <a:r>
              <a:rPr lang="nb-NO" dirty="0" err="1"/>
              <a:t>the</a:t>
            </a:r>
            <a:r>
              <a:rPr lang="nb-NO" dirty="0"/>
              <a:t> </a:t>
            </a:r>
            <a:r>
              <a:rPr lang="nb-NO" dirty="0" err="1"/>
              <a:t>coast</a:t>
            </a:r>
            <a:r>
              <a:rPr lang="nb-NO" dirty="0"/>
              <a:t> to </a:t>
            </a:r>
            <a:r>
              <a:rPr lang="nb-NO" dirty="0" err="1"/>
              <a:t>pick</a:t>
            </a:r>
            <a:r>
              <a:rPr lang="nb-NO" dirty="0"/>
              <a:t> up </a:t>
            </a:r>
            <a:r>
              <a:rPr lang="nb-NO" dirty="0" err="1"/>
              <a:t>plastic</a:t>
            </a:r>
            <a:r>
              <a:rPr lang="nb-NO" dirty="0"/>
              <a:t> and </a:t>
            </a:r>
            <a:r>
              <a:rPr lang="nb-NO" dirty="0" err="1"/>
              <a:t>then</a:t>
            </a:r>
            <a:r>
              <a:rPr lang="nb-NO" dirty="0"/>
              <a:t> still </a:t>
            </a:r>
            <a:r>
              <a:rPr lang="nb-NO" dirty="0" err="1"/>
              <a:t>having</a:t>
            </a:r>
            <a:r>
              <a:rPr lang="nb-NO" dirty="0"/>
              <a:t> </a:t>
            </a:r>
            <a:r>
              <a:rPr lang="nb-NO" dirty="0" err="1"/>
              <a:t>plastic</a:t>
            </a:r>
            <a:r>
              <a:rPr lang="nb-NO" dirty="0"/>
              <a:t> </a:t>
            </a:r>
            <a:r>
              <a:rPr lang="nb-NO" dirty="0" err="1"/>
              <a:t>cutlery</a:t>
            </a:r>
            <a:r>
              <a:rPr lang="nb-NO" dirty="0"/>
              <a:t> in </a:t>
            </a:r>
            <a:r>
              <a:rPr lang="nb-NO" dirty="0" err="1"/>
              <a:t>the</a:t>
            </a:r>
            <a:r>
              <a:rPr lang="nb-NO" dirty="0"/>
              <a:t> </a:t>
            </a:r>
            <a:r>
              <a:rPr lang="nb-NO" dirty="0" err="1"/>
              <a:t>school</a:t>
            </a:r>
            <a:r>
              <a:rPr lang="nb-NO" dirty="0"/>
              <a:t> </a:t>
            </a:r>
            <a:r>
              <a:rPr lang="nb-NO" dirty="0" err="1"/>
              <a:t>canteen</a:t>
            </a:r>
            <a:r>
              <a:rPr lang="nb-NO" dirty="0"/>
              <a:t>)</a:t>
            </a:r>
          </a:p>
        </p:txBody>
      </p:sp>
      <p:sp>
        <p:nvSpPr>
          <p:cNvPr id="4" name="Slide Number Placeholder 3"/>
          <p:cNvSpPr>
            <a:spLocks noGrp="1"/>
          </p:cNvSpPr>
          <p:nvPr>
            <p:ph type="sldNum" sz="quarter" idx="5"/>
          </p:nvPr>
        </p:nvSpPr>
        <p:spPr/>
        <p:txBody>
          <a:bodyPr/>
          <a:lstStyle/>
          <a:p>
            <a:fld id="{61C6333F-E368-4746-A020-FE91A90E005B}" type="slidenum">
              <a:rPr lang="en-US" smtClean="0"/>
              <a:t>4</a:t>
            </a:fld>
            <a:endParaRPr lang="en-US"/>
          </a:p>
        </p:txBody>
      </p:sp>
    </p:spTree>
    <p:extLst>
      <p:ext uri="{BB962C8B-B14F-4D97-AF65-F5344CB8AC3E}">
        <p14:creationId xmlns:p14="http://schemas.microsoft.com/office/powerpoint/2010/main" val="78741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Despite</a:t>
            </a:r>
            <a:r>
              <a:rPr lang="nb-NO" dirty="0"/>
              <a:t> Miljølærer historie </a:t>
            </a:r>
            <a:r>
              <a:rPr lang="nb-NO" dirty="0" err="1"/>
              <a:t>stretching</a:t>
            </a:r>
            <a:r>
              <a:rPr lang="nb-NO" dirty="0"/>
              <a:t> back to 1974, and </a:t>
            </a:r>
            <a:r>
              <a:rPr lang="nb-NO" dirty="0" err="1"/>
              <a:t>there</a:t>
            </a:r>
            <a:r>
              <a:rPr lang="nb-NO" dirty="0"/>
              <a:t> is a </a:t>
            </a:r>
            <a:r>
              <a:rPr lang="nb-NO" dirty="0" err="1"/>
              <a:t>long</a:t>
            </a:r>
            <a:r>
              <a:rPr lang="nb-NO" dirty="0"/>
              <a:t> </a:t>
            </a:r>
            <a:r>
              <a:rPr lang="nb-NO" dirty="0" err="1"/>
              <a:t>tradition</a:t>
            </a:r>
            <a:r>
              <a:rPr lang="nb-NO" dirty="0"/>
              <a:t> </a:t>
            </a:r>
            <a:r>
              <a:rPr lang="nb-NO" dirty="0" err="1"/>
              <a:t>of</a:t>
            </a:r>
            <a:r>
              <a:rPr lang="nb-NO" dirty="0"/>
              <a:t> </a:t>
            </a:r>
            <a:r>
              <a:rPr lang="nb-NO" dirty="0" err="1"/>
              <a:t>engaging</a:t>
            </a:r>
            <a:r>
              <a:rPr lang="nb-NO" dirty="0"/>
              <a:t> </a:t>
            </a:r>
            <a:r>
              <a:rPr lang="nb-NO" dirty="0" err="1"/>
              <a:t>with</a:t>
            </a:r>
            <a:r>
              <a:rPr lang="nb-NO" dirty="0"/>
              <a:t> </a:t>
            </a:r>
            <a:r>
              <a:rPr lang="nb-NO" dirty="0" err="1"/>
              <a:t>sustainability</a:t>
            </a:r>
            <a:r>
              <a:rPr lang="nb-NO" dirty="0"/>
              <a:t> </a:t>
            </a:r>
            <a:r>
              <a:rPr lang="nb-NO" dirty="0" err="1"/>
              <a:t>principles</a:t>
            </a:r>
            <a:r>
              <a:rPr lang="nb-NO" dirty="0"/>
              <a:t> in </a:t>
            </a:r>
            <a:r>
              <a:rPr lang="nb-NO" dirty="0" err="1"/>
              <a:t>the</a:t>
            </a:r>
            <a:r>
              <a:rPr lang="nb-NO" dirty="0"/>
              <a:t> </a:t>
            </a:r>
            <a:r>
              <a:rPr lang="nb-NO" dirty="0" err="1"/>
              <a:t>natural</a:t>
            </a:r>
            <a:r>
              <a:rPr lang="nb-NO" dirty="0"/>
              <a:t> and </a:t>
            </a:r>
            <a:r>
              <a:rPr lang="nb-NO" dirty="0" err="1"/>
              <a:t>social</a:t>
            </a:r>
            <a:r>
              <a:rPr lang="nb-NO" dirty="0"/>
              <a:t> </a:t>
            </a:r>
            <a:r>
              <a:rPr lang="nb-NO" dirty="0" err="1"/>
              <a:t>sciences</a:t>
            </a:r>
            <a:r>
              <a:rPr lang="nb-NO" dirty="0"/>
              <a:t>, </a:t>
            </a:r>
            <a:r>
              <a:rPr lang="nb-NO" dirty="0" err="1"/>
              <a:t>this</a:t>
            </a:r>
            <a:r>
              <a:rPr lang="nb-NO" dirty="0"/>
              <a:t> </a:t>
            </a:r>
            <a:r>
              <a:rPr lang="nb-NO" dirty="0" err="1"/>
              <a:t>new</a:t>
            </a:r>
            <a:r>
              <a:rPr lang="nb-NO" dirty="0"/>
              <a:t> </a:t>
            </a:r>
            <a:r>
              <a:rPr lang="nb-NO" dirty="0" err="1"/>
              <a:t>requirement</a:t>
            </a:r>
            <a:r>
              <a:rPr lang="nb-NO" dirty="0"/>
              <a:t> for </a:t>
            </a:r>
            <a:r>
              <a:rPr lang="nb-NO" dirty="0" err="1"/>
              <a:t>multisubject</a:t>
            </a:r>
            <a:r>
              <a:rPr lang="nb-NO" dirty="0"/>
              <a:t> </a:t>
            </a:r>
            <a:r>
              <a:rPr lang="nb-NO" dirty="0" err="1"/>
              <a:t>teaching</a:t>
            </a:r>
            <a:r>
              <a:rPr lang="nb-NO" dirty="0"/>
              <a:t>, </a:t>
            </a:r>
            <a:r>
              <a:rPr lang="nb-NO" dirty="0" err="1"/>
              <a:t>deep</a:t>
            </a:r>
            <a:r>
              <a:rPr lang="nb-NO" dirty="0"/>
              <a:t> </a:t>
            </a:r>
            <a:r>
              <a:rPr lang="nb-NO" dirty="0" err="1"/>
              <a:t>learning</a:t>
            </a:r>
            <a:r>
              <a:rPr lang="nb-NO" dirty="0"/>
              <a:t> and </a:t>
            </a:r>
            <a:r>
              <a:rPr lang="nb-NO" dirty="0" err="1"/>
              <a:t>critical</a:t>
            </a:r>
            <a:r>
              <a:rPr lang="nb-NO" dirty="0"/>
              <a:t> </a:t>
            </a:r>
            <a:r>
              <a:rPr lang="nb-NO" dirty="0" err="1"/>
              <a:t>thinking</a:t>
            </a:r>
            <a:r>
              <a:rPr lang="nb-NO" dirty="0"/>
              <a:t> is </a:t>
            </a:r>
            <a:r>
              <a:rPr lang="nb-NO" dirty="0" err="1"/>
              <a:t>experienced</a:t>
            </a:r>
            <a:r>
              <a:rPr lang="nb-NO" dirty="0"/>
              <a:t> as </a:t>
            </a:r>
            <a:r>
              <a:rPr lang="nb-NO" dirty="0" err="1"/>
              <a:t>problematic</a:t>
            </a:r>
            <a:r>
              <a:rPr lang="nb-NO" dirty="0"/>
              <a:t> for </a:t>
            </a:r>
            <a:r>
              <a:rPr lang="nb-NO" dirty="0" err="1"/>
              <a:t>many</a:t>
            </a:r>
            <a:r>
              <a:rPr lang="nb-NO" dirty="0"/>
              <a:t> </a:t>
            </a:r>
            <a:r>
              <a:rPr lang="nb-NO" dirty="0" err="1"/>
              <a:t>teachers</a:t>
            </a:r>
            <a:r>
              <a:rPr lang="nb-NO" dirty="0"/>
              <a:t>, </a:t>
            </a:r>
            <a:r>
              <a:rPr lang="nb-NO" dirty="0" err="1"/>
              <a:t>Vocational</a:t>
            </a:r>
            <a:r>
              <a:rPr lang="nb-NO" dirty="0"/>
              <a:t> or not. </a:t>
            </a:r>
          </a:p>
          <a:p>
            <a:r>
              <a:rPr lang="nb-NO" dirty="0" err="1"/>
              <a:t>These</a:t>
            </a:r>
            <a:r>
              <a:rPr lang="nb-NO" dirty="0"/>
              <a:t> </a:t>
            </a:r>
            <a:r>
              <a:rPr lang="nb-NO" dirty="0" err="1"/>
              <a:t>three</a:t>
            </a:r>
            <a:r>
              <a:rPr lang="nb-NO" dirty="0"/>
              <a:t> </a:t>
            </a:r>
            <a:r>
              <a:rPr lang="nb-NO" dirty="0" err="1"/>
              <a:t>themes</a:t>
            </a:r>
            <a:r>
              <a:rPr lang="nb-NO" dirty="0"/>
              <a:t> </a:t>
            </a:r>
            <a:r>
              <a:rPr lang="nb-NO" dirty="0" err="1"/>
              <a:t>relate</a:t>
            </a:r>
            <a:r>
              <a:rPr lang="nb-NO" dirty="0"/>
              <a:t> to </a:t>
            </a:r>
            <a:r>
              <a:rPr lang="nb-NO" dirty="0" err="1"/>
              <a:t>actual</a:t>
            </a:r>
            <a:r>
              <a:rPr lang="nb-NO" dirty="0"/>
              <a:t> </a:t>
            </a:r>
            <a:r>
              <a:rPr lang="nb-NO" dirty="0" err="1"/>
              <a:t>wicked</a:t>
            </a:r>
            <a:r>
              <a:rPr lang="nb-NO" dirty="0"/>
              <a:t> problems in </a:t>
            </a:r>
            <a:r>
              <a:rPr lang="nb-NO" dirty="0" err="1"/>
              <a:t>society</a:t>
            </a:r>
            <a:r>
              <a:rPr lang="nb-NO" dirty="0"/>
              <a:t> in general, so </a:t>
            </a:r>
            <a:r>
              <a:rPr lang="nb-NO" dirty="0" err="1"/>
              <a:t>they</a:t>
            </a:r>
            <a:r>
              <a:rPr lang="nb-NO" dirty="0"/>
              <a:t> </a:t>
            </a:r>
            <a:r>
              <a:rPr lang="nb-NO" dirty="0" err="1"/>
              <a:t>don’t</a:t>
            </a:r>
            <a:r>
              <a:rPr lang="nb-NO" dirty="0"/>
              <a:t> </a:t>
            </a:r>
            <a:r>
              <a:rPr lang="nb-NO" dirty="0" err="1"/>
              <a:t>really</a:t>
            </a:r>
            <a:r>
              <a:rPr lang="nb-NO" dirty="0"/>
              <a:t> have </a:t>
            </a:r>
            <a:r>
              <a:rPr lang="nb-NO" dirty="0" err="1"/>
              <a:t>clear</a:t>
            </a:r>
            <a:r>
              <a:rPr lang="nb-NO" dirty="0"/>
              <a:t> </a:t>
            </a:r>
            <a:r>
              <a:rPr lang="nb-NO" dirty="0" err="1"/>
              <a:t>answers</a:t>
            </a:r>
            <a:r>
              <a:rPr lang="nb-NO" dirty="0"/>
              <a:t>, or </a:t>
            </a:r>
            <a:r>
              <a:rPr lang="nb-NO" dirty="0" err="1"/>
              <a:t>even</a:t>
            </a:r>
            <a:r>
              <a:rPr lang="nb-NO" dirty="0"/>
              <a:t> </a:t>
            </a:r>
            <a:r>
              <a:rPr lang="nb-NO" dirty="0" err="1"/>
              <a:t>agreed</a:t>
            </a:r>
            <a:r>
              <a:rPr lang="nb-NO" dirty="0"/>
              <a:t> </a:t>
            </a:r>
            <a:r>
              <a:rPr lang="nb-NO" dirty="0" err="1"/>
              <a:t>upon</a:t>
            </a:r>
            <a:r>
              <a:rPr lang="nb-NO" dirty="0"/>
              <a:t> </a:t>
            </a:r>
            <a:r>
              <a:rPr lang="nb-NO" dirty="0" err="1"/>
              <a:t>ways</a:t>
            </a:r>
            <a:r>
              <a:rPr lang="nb-NO" dirty="0"/>
              <a:t> </a:t>
            </a:r>
            <a:r>
              <a:rPr lang="nb-NO" dirty="0" err="1"/>
              <a:t>of</a:t>
            </a:r>
            <a:r>
              <a:rPr lang="nb-NO" dirty="0"/>
              <a:t> </a:t>
            </a:r>
            <a:r>
              <a:rPr lang="nb-NO" dirty="0" err="1"/>
              <a:t>approaching</a:t>
            </a:r>
            <a:r>
              <a:rPr lang="nb-NO" dirty="0"/>
              <a:t> </a:t>
            </a:r>
            <a:r>
              <a:rPr lang="nb-NO" dirty="0" err="1"/>
              <a:t>them</a:t>
            </a:r>
            <a:r>
              <a:rPr lang="nb-NO" dirty="0"/>
              <a:t>. </a:t>
            </a:r>
          </a:p>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5</a:t>
            </a:fld>
            <a:endParaRPr lang="en-US"/>
          </a:p>
        </p:txBody>
      </p:sp>
    </p:spTree>
    <p:extLst>
      <p:ext uri="{BB962C8B-B14F-4D97-AF65-F5344CB8AC3E}">
        <p14:creationId xmlns:p14="http://schemas.microsoft.com/office/powerpoint/2010/main" val="40531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Learning Arch Design </a:t>
            </a:r>
            <a:r>
              <a:rPr lang="nb-NO" dirty="0" err="1"/>
              <a:t>methodology</a:t>
            </a:r>
            <a:r>
              <a:rPr lang="nb-NO" dirty="0"/>
              <a:t> from kaospilot </a:t>
            </a:r>
            <a:r>
              <a:rPr lang="nb-NO" dirty="0" err="1"/>
              <a:t>school</a:t>
            </a:r>
            <a:r>
              <a:rPr lang="nb-NO" dirty="0"/>
              <a:t> Aarhus </a:t>
            </a:r>
            <a:r>
              <a:rPr lang="nb-NO" dirty="0" err="1"/>
              <a:t>Denmark</a:t>
            </a:r>
            <a:endParaRPr lang="nb-NO" dirty="0"/>
          </a:p>
          <a:p>
            <a:r>
              <a:rPr lang="nb-NO" dirty="0"/>
              <a:t>Designing online </a:t>
            </a:r>
            <a:r>
              <a:rPr lang="nb-NO" dirty="0" err="1"/>
              <a:t>learning</a:t>
            </a:r>
            <a:r>
              <a:rPr lang="nb-NO" dirty="0"/>
              <a:t> </a:t>
            </a:r>
            <a:r>
              <a:rPr lang="nb-NO" dirty="0" err="1"/>
              <a:t>environments</a:t>
            </a:r>
            <a:r>
              <a:rPr lang="nb-NO" dirty="0"/>
              <a:t>. </a:t>
            </a:r>
          </a:p>
          <a:p>
            <a:endParaRPr lang="nb-NO" dirty="0"/>
          </a:p>
          <a:p>
            <a:r>
              <a:rPr lang="nb-NO" dirty="0" err="1"/>
              <a:t>Facilitating</a:t>
            </a:r>
            <a:r>
              <a:rPr lang="nb-NO" dirty="0"/>
              <a:t> for </a:t>
            </a:r>
            <a:r>
              <a:rPr lang="nb-NO" dirty="0" err="1"/>
              <a:t>autonomous</a:t>
            </a:r>
            <a:r>
              <a:rPr lang="nb-NO" dirty="0"/>
              <a:t> </a:t>
            </a:r>
            <a:r>
              <a:rPr lang="nb-NO" dirty="0" err="1"/>
              <a:t>learning</a:t>
            </a:r>
            <a:r>
              <a:rPr lang="nb-NO" dirty="0"/>
              <a:t> </a:t>
            </a:r>
            <a:r>
              <a:rPr lang="nb-NO" dirty="0" err="1"/>
              <a:t>journeys</a:t>
            </a:r>
            <a:r>
              <a:rPr lang="nb-NO" dirty="0"/>
              <a:t>. </a:t>
            </a:r>
          </a:p>
          <a:p>
            <a:r>
              <a:rPr lang="nb-NO" dirty="0"/>
              <a:t>Setting </a:t>
            </a:r>
            <a:r>
              <a:rPr lang="nb-NO" dirty="0" err="1"/>
              <a:t>space</a:t>
            </a:r>
            <a:r>
              <a:rPr lang="nb-NO" dirty="0"/>
              <a:t>, </a:t>
            </a:r>
            <a:r>
              <a:rPr lang="nb-NO" dirty="0" err="1"/>
              <a:t>allowing</a:t>
            </a:r>
            <a:r>
              <a:rPr lang="nb-NO" dirty="0"/>
              <a:t> for </a:t>
            </a:r>
            <a:r>
              <a:rPr lang="nb-NO" dirty="0" err="1"/>
              <a:t>experiences</a:t>
            </a:r>
            <a:r>
              <a:rPr lang="nb-NO" dirty="0"/>
              <a:t> to </a:t>
            </a:r>
            <a:r>
              <a:rPr lang="nb-NO" dirty="0" err="1"/>
              <a:t>unfold</a:t>
            </a:r>
            <a:r>
              <a:rPr lang="nb-NO" dirty="0"/>
              <a:t>, </a:t>
            </a:r>
            <a:r>
              <a:rPr lang="nb-NO" dirty="0" err="1"/>
              <a:t>holding</a:t>
            </a:r>
            <a:r>
              <a:rPr lang="nb-NO" dirty="0"/>
              <a:t> </a:t>
            </a:r>
            <a:r>
              <a:rPr lang="nb-NO" dirty="0" err="1"/>
              <a:t>that</a:t>
            </a:r>
            <a:r>
              <a:rPr lang="nb-NO" dirty="0"/>
              <a:t> </a:t>
            </a:r>
            <a:r>
              <a:rPr lang="nb-NO" dirty="0" err="1"/>
              <a:t>space</a:t>
            </a:r>
            <a:r>
              <a:rPr lang="nb-NO" dirty="0"/>
              <a:t>, and landing or </a:t>
            </a:r>
            <a:r>
              <a:rPr lang="nb-NO" dirty="0" err="1"/>
              <a:t>reflecting</a:t>
            </a:r>
            <a:r>
              <a:rPr lang="nb-NO" dirty="0"/>
              <a:t> </a:t>
            </a:r>
            <a:r>
              <a:rPr lang="nb-NO" dirty="0" err="1"/>
              <a:t>on</a:t>
            </a:r>
            <a:r>
              <a:rPr lang="nb-NO" dirty="0"/>
              <a:t> </a:t>
            </a:r>
            <a:r>
              <a:rPr lang="nb-NO" dirty="0" err="1"/>
              <a:t>how</a:t>
            </a:r>
            <a:r>
              <a:rPr lang="nb-NO" dirty="0"/>
              <a:t> </a:t>
            </a:r>
            <a:r>
              <a:rPr lang="nb-NO" dirty="0" err="1"/>
              <a:t>that</a:t>
            </a:r>
            <a:r>
              <a:rPr lang="nb-NO" dirty="0"/>
              <a:t> </a:t>
            </a:r>
            <a:r>
              <a:rPr lang="nb-NO" dirty="0" err="1"/>
              <a:t>learning</a:t>
            </a:r>
            <a:r>
              <a:rPr lang="nb-NO" dirty="0"/>
              <a:t> is </a:t>
            </a:r>
            <a:r>
              <a:rPr lang="nb-NO" dirty="0" err="1"/>
              <a:t>shaped</a:t>
            </a:r>
            <a:r>
              <a:rPr lang="nb-NO" dirty="0"/>
              <a:t>. Most </a:t>
            </a:r>
            <a:r>
              <a:rPr lang="nb-NO" dirty="0" err="1"/>
              <a:t>of</a:t>
            </a:r>
            <a:r>
              <a:rPr lang="nb-NO" dirty="0"/>
              <a:t> all </a:t>
            </a:r>
            <a:r>
              <a:rPr lang="nb-NO" dirty="0" err="1"/>
              <a:t>this</a:t>
            </a:r>
            <a:r>
              <a:rPr lang="nb-NO" dirty="0"/>
              <a:t> </a:t>
            </a:r>
            <a:r>
              <a:rPr lang="nb-NO" dirty="0" err="1"/>
              <a:t>entails</a:t>
            </a:r>
            <a:r>
              <a:rPr lang="nb-NO" dirty="0"/>
              <a:t> </a:t>
            </a:r>
            <a:r>
              <a:rPr lang="nb-NO" dirty="0" err="1"/>
              <a:t>meeting</a:t>
            </a:r>
            <a:r>
              <a:rPr lang="nb-NO" dirty="0"/>
              <a:t> </a:t>
            </a:r>
            <a:r>
              <a:rPr lang="nb-NO" dirty="0" err="1"/>
              <a:t>the</a:t>
            </a:r>
            <a:r>
              <a:rPr lang="nb-NO" dirty="0"/>
              <a:t> students </a:t>
            </a:r>
            <a:r>
              <a:rPr lang="nb-NO" dirty="0" err="1"/>
              <a:t>where</a:t>
            </a:r>
            <a:r>
              <a:rPr lang="nb-NO" dirty="0"/>
              <a:t> </a:t>
            </a:r>
            <a:r>
              <a:rPr lang="nb-NO" dirty="0" err="1"/>
              <a:t>they</a:t>
            </a:r>
            <a:r>
              <a:rPr lang="nb-NO" dirty="0"/>
              <a:t> </a:t>
            </a:r>
            <a:r>
              <a:rPr lang="nb-NO" dirty="0" err="1"/>
              <a:t>are</a:t>
            </a:r>
            <a:r>
              <a:rPr lang="nb-NO" dirty="0"/>
              <a:t>, </a:t>
            </a:r>
            <a:r>
              <a:rPr lang="nb-NO" dirty="0" err="1"/>
              <a:t>understanding</a:t>
            </a:r>
            <a:r>
              <a:rPr lang="nb-NO" dirty="0"/>
              <a:t> </a:t>
            </a:r>
            <a:r>
              <a:rPr lang="nb-NO" dirty="0" err="1"/>
              <a:t>that</a:t>
            </a:r>
            <a:r>
              <a:rPr lang="nb-NO" dirty="0"/>
              <a:t> </a:t>
            </a:r>
            <a:r>
              <a:rPr lang="nb-NO" dirty="0" err="1"/>
              <a:t>paradaimatic</a:t>
            </a:r>
            <a:r>
              <a:rPr lang="nb-NO" dirty="0"/>
              <a:t> curriculum </a:t>
            </a:r>
            <a:r>
              <a:rPr lang="nb-NO" dirty="0" err="1"/>
              <a:t>change</a:t>
            </a:r>
            <a:r>
              <a:rPr lang="nb-NO" dirty="0"/>
              <a:t> is a </a:t>
            </a:r>
            <a:r>
              <a:rPr lang="nb-NO" dirty="0" err="1"/>
              <a:t>process</a:t>
            </a:r>
            <a:r>
              <a:rPr lang="nb-NO" dirty="0"/>
              <a:t>, as is </a:t>
            </a:r>
            <a:r>
              <a:rPr lang="nb-NO" dirty="0" err="1"/>
              <a:t>sustainability</a:t>
            </a:r>
            <a:r>
              <a:rPr lang="nb-NO" dirty="0"/>
              <a:t>, and </a:t>
            </a:r>
            <a:r>
              <a:rPr lang="nb-NO" dirty="0" err="1"/>
              <a:t>that</a:t>
            </a:r>
            <a:r>
              <a:rPr lang="nb-NO" dirty="0"/>
              <a:t> </a:t>
            </a:r>
            <a:r>
              <a:rPr lang="nb-NO" dirty="0" err="1"/>
              <a:t>we</a:t>
            </a:r>
            <a:r>
              <a:rPr lang="nb-NO" dirty="0"/>
              <a:t> </a:t>
            </a:r>
            <a:r>
              <a:rPr lang="nb-NO" dirty="0" err="1"/>
              <a:t>are</a:t>
            </a:r>
            <a:r>
              <a:rPr lang="nb-NO" dirty="0"/>
              <a:t> all </a:t>
            </a:r>
            <a:r>
              <a:rPr lang="nb-NO" dirty="0" err="1"/>
              <a:t>here</a:t>
            </a:r>
            <a:r>
              <a:rPr lang="nb-NO" dirty="0"/>
              <a:t> to </a:t>
            </a:r>
            <a:r>
              <a:rPr lang="nb-NO" dirty="0" err="1"/>
              <a:t>learn</a:t>
            </a:r>
            <a:r>
              <a:rPr lang="nb-NO" dirty="0"/>
              <a:t> from </a:t>
            </a:r>
            <a:r>
              <a:rPr lang="nb-NO" dirty="0" err="1"/>
              <a:t>each</a:t>
            </a:r>
            <a:r>
              <a:rPr lang="nb-NO" dirty="0"/>
              <a:t> </a:t>
            </a:r>
            <a:r>
              <a:rPr lang="nb-NO" dirty="0" err="1"/>
              <a:t>other</a:t>
            </a:r>
            <a:r>
              <a:rPr lang="nb-NO" dirty="0"/>
              <a:t>. </a:t>
            </a:r>
          </a:p>
          <a:p>
            <a:endParaRPr lang="nb-NO" dirty="0"/>
          </a:p>
          <a:p>
            <a:endParaRPr lang="nb-NO" dirty="0"/>
          </a:p>
          <a:p>
            <a:endParaRPr lang="nb-NO" dirty="0"/>
          </a:p>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6</a:t>
            </a:fld>
            <a:endParaRPr lang="en-US"/>
          </a:p>
        </p:txBody>
      </p:sp>
    </p:spTree>
    <p:extLst>
      <p:ext uri="{BB962C8B-B14F-4D97-AF65-F5344CB8AC3E}">
        <p14:creationId xmlns:p14="http://schemas.microsoft.com/office/powerpoint/2010/main" val="85356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7</a:t>
            </a:fld>
            <a:endParaRPr lang="en-US"/>
          </a:p>
        </p:txBody>
      </p:sp>
    </p:spTree>
    <p:extLst>
      <p:ext uri="{BB962C8B-B14F-4D97-AF65-F5344CB8AC3E}">
        <p14:creationId xmlns:p14="http://schemas.microsoft.com/office/powerpoint/2010/main" val="296382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8</a:t>
            </a:fld>
            <a:endParaRPr lang="en-US"/>
          </a:p>
        </p:txBody>
      </p:sp>
    </p:spTree>
    <p:extLst>
      <p:ext uri="{BB962C8B-B14F-4D97-AF65-F5344CB8AC3E}">
        <p14:creationId xmlns:p14="http://schemas.microsoft.com/office/powerpoint/2010/main" val="4267693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dirty="0"/>
          </a:p>
        </p:txBody>
      </p:sp>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2122" y="2374096"/>
            <a:ext cx="15373922" cy="6594214"/>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ittel 1"/>
          <p:cNvSpPr>
            <a:spLocks noGrp="1"/>
          </p:cNvSpPr>
          <p:nvPr>
            <p:ph type="title"/>
          </p:nvPr>
        </p:nvSpPr>
        <p:spPr>
          <a:xfrm>
            <a:off x="2531937" y="1030205"/>
            <a:ext cx="13814107" cy="664797"/>
          </a:xfrm>
        </p:spPr>
        <p:txBody>
          <a:bodyPr/>
          <a:lstStyle/>
          <a:p>
            <a:r>
              <a:rPr lang="en-US"/>
              <a:t>Click to edit Master title style</a:t>
            </a:r>
            <a:endParaRPr lang="nb-NO" dirty="0"/>
          </a:p>
        </p:txBody>
      </p:sp>
      <p:pic>
        <p:nvPicPr>
          <p:cNvPr id="9" name="Bilde 8">
            <a:extLst>
              <a:ext uri="{FF2B5EF4-FFF2-40B4-BE49-F238E27FC236}">
                <a16:creationId xmlns:a16="http://schemas.microsoft.com/office/drawing/2014/main" id="{B74A3F56-89CB-41A7-8203-305E49461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Tree>
    <p:extLst>
      <p:ext uri="{BB962C8B-B14F-4D97-AF65-F5344CB8AC3E}">
        <p14:creationId xmlns:p14="http://schemas.microsoft.com/office/powerpoint/2010/main" val="8553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8F6B26-99A3-4903-BFE4-72CF07AA18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C298E6FC-5BA3-4BC5-B4A3-8FB1E4A57DD3}"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dirty="0"/>
          </a:p>
        </p:txBody>
      </p:sp>
      <p:pic>
        <p:nvPicPr>
          <p:cNvPr id="8" name="Bilde 7">
            <a:extLst>
              <a:ext uri="{FF2B5EF4-FFF2-40B4-BE49-F238E27FC236}">
                <a16:creationId xmlns:a16="http://schemas.microsoft.com/office/drawing/2014/main" id="{02C902D1-60DB-477F-8A58-1935CF18F3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46411A-5155-4AA9-9E39-054FB5556F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5DEF534A-93A8-4ED6-AE78-5C95D6B35226}"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dirty="0"/>
          </a:p>
        </p:txBody>
      </p:sp>
      <p:pic>
        <p:nvPicPr>
          <p:cNvPr id="8" name="Bilde 7">
            <a:extLst>
              <a:ext uri="{FF2B5EF4-FFF2-40B4-BE49-F238E27FC236}">
                <a16:creationId xmlns:a16="http://schemas.microsoft.com/office/drawing/2014/main" id="{599246EC-BEA6-4AA9-82F8-62303EAE5B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30382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BF5421BC-9605-4300-B62B-3AAE62606B43}"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54093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64CB57E-4A1D-497C-B763-C8704F084D4D}"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dirty="0"/>
          </a:p>
        </p:txBody>
      </p:sp>
    </p:spTree>
    <p:extLst>
      <p:ext uri="{BB962C8B-B14F-4D97-AF65-F5344CB8AC3E}">
        <p14:creationId xmlns:p14="http://schemas.microsoft.com/office/powerpoint/2010/main" val="32672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AA3861B4-7071-4A76-81F5-C2B0260D0C10}"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dirty="0"/>
          </a:p>
        </p:txBody>
      </p:sp>
    </p:spTree>
    <p:extLst>
      <p:ext uri="{BB962C8B-B14F-4D97-AF65-F5344CB8AC3E}">
        <p14:creationId xmlns:p14="http://schemas.microsoft.com/office/powerpoint/2010/main" val="106250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5527800E-A1B0-4B3A-B645-EFF87E11228A}" type="datetime1">
              <a:rPr lang="nb-NO" smtClean="0"/>
              <a:t>06.05.2022</a:t>
            </a:fld>
            <a:endParaRPr lang="nb-NO"/>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dirty="0"/>
          </a:p>
        </p:txBody>
      </p:sp>
    </p:spTree>
    <p:extLst>
      <p:ext uri="{BB962C8B-B14F-4D97-AF65-F5344CB8AC3E}">
        <p14:creationId xmlns:p14="http://schemas.microsoft.com/office/powerpoint/2010/main" val="419263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s bilde">
    <p:bg>
      <p:bgRef idx="1001">
        <a:schemeClr val="bg1"/>
      </p:bgRef>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5A97FA-54FC-4CFB-8970-25B3CA4D3B30}"/>
              </a:ext>
            </a:extLst>
          </p:cNvPr>
          <p:cNvSpPr>
            <a:spLocks noGrp="1"/>
          </p:cNvSpPr>
          <p:nvPr>
            <p:ph type="title"/>
          </p:nvPr>
        </p:nvSpPr>
        <p:spPr/>
        <p:txBody>
          <a:bodyPr/>
          <a:lstStyle/>
          <a:p>
            <a:r>
              <a:rPr lang="en-US"/>
              <a:t>Click to edit Master title style</a:t>
            </a:r>
            <a:endParaRPr lang="nb-NO" dirty="0"/>
          </a:p>
        </p:txBody>
      </p:sp>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2" name="Plassholder for dato 1"/>
          <p:cNvSpPr>
            <a:spLocks noGrp="1"/>
          </p:cNvSpPr>
          <p:nvPr>
            <p:ph type="dt" sz="half" idx="10"/>
          </p:nvPr>
        </p:nvSpPr>
        <p:spPr/>
        <p:txBody>
          <a:bodyPr/>
          <a:lstStyle>
            <a:lvl1pPr>
              <a:defRPr>
                <a:solidFill>
                  <a:schemeClr val="accent1"/>
                </a:solidFill>
              </a:defRPr>
            </a:lvl1pPr>
          </a:lstStyle>
          <a:p>
            <a:fld id="{1BE74B55-E325-4B3D-9C10-A8337CB6D1C1}" type="datetime1">
              <a:rPr lang="nb-NO" smtClean="0"/>
              <a:t>06.05.2022</a:t>
            </a:fld>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4"/>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8DDABEC5-12F4-46EB-AA72-AD9927381BB3}"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
        <p:nvSpPr>
          <p:cNvPr id="3" name="Plassholder for innhold 2">
            <a:extLst>
              <a:ext uri="{FF2B5EF4-FFF2-40B4-BE49-F238E27FC236}">
                <a16:creationId xmlns:a16="http://schemas.microsoft.com/office/drawing/2014/main" id="{D855A8BB-F09A-43EB-83B6-9E6808FC71BF}"/>
              </a:ext>
            </a:extLst>
          </p:cNvPr>
          <p:cNvSpPr>
            <a:spLocks noGrp="1"/>
          </p:cNvSpPr>
          <p:nvPr>
            <p:ph sz="quarter" idx="14" hasCustomPrompt="1"/>
          </p:nvPr>
        </p:nvSpPr>
        <p:spPr>
          <a:xfrm>
            <a:off x="971550" y="3865563"/>
            <a:ext cx="15374938" cy="4090987"/>
          </a:xfrm>
        </p:spPr>
        <p:txBody>
          <a:bodyPr anchor="b">
            <a:normAutofit/>
          </a:bodyPr>
          <a:lstStyle>
            <a:lvl1pPr marL="0" indent="0">
              <a:buNone/>
              <a:defRPr sz="7800" b="1" cap="small" baseline="0">
                <a:latin typeface="+mn-lt"/>
              </a:defRPr>
            </a:lvl1pPr>
          </a:lstStyle>
          <a:p>
            <a:pPr lvl="0"/>
            <a:r>
              <a:rPr lang="nb-NO" dirty="0"/>
              <a:t>KLIKK FOR Å LEGGE TIL SITAT</a:t>
            </a:r>
          </a:p>
        </p:txBody>
      </p:sp>
      <p:sp>
        <p:nvSpPr>
          <p:cNvPr id="11" name="Tittel 10">
            <a:extLst>
              <a:ext uri="{FF2B5EF4-FFF2-40B4-BE49-F238E27FC236}">
                <a16:creationId xmlns:a16="http://schemas.microsoft.com/office/drawing/2014/main" id="{C25724EE-83DE-4F55-B1A7-757B4C389E11}"/>
              </a:ext>
            </a:extLst>
          </p:cNvPr>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90771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Ref idx="1001">
        <a:schemeClr val="bg1"/>
      </p:bgRef>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3" name="Plassholder for innhold 2">
            <a:extLst>
              <a:ext uri="{FF2B5EF4-FFF2-40B4-BE49-F238E27FC236}">
                <a16:creationId xmlns:a16="http://schemas.microsoft.com/office/drawing/2014/main" id="{8FDF11D9-DCBC-4A1E-9E24-23D51103A768}"/>
              </a:ext>
            </a:extLst>
          </p:cNvPr>
          <p:cNvSpPr>
            <a:spLocks noGrp="1"/>
          </p:cNvSpPr>
          <p:nvPr>
            <p:ph sz="quarter" idx="17" hasCustomPrompt="1"/>
          </p:nvPr>
        </p:nvSpPr>
        <p:spPr>
          <a:xfrm>
            <a:off x="971550" y="2711116"/>
            <a:ext cx="15374938" cy="5207081"/>
          </a:xfrm>
        </p:spPr>
        <p:txBody>
          <a:bodyPr anchor="b">
            <a:normAutofit/>
          </a:bodyPr>
          <a:lstStyle>
            <a:lvl1pPr marL="0" indent="0">
              <a:buNone/>
              <a:defRPr sz="7800" b="1" cap="small" baseline="0">
                <a:solidFill>
                  <a:schemeClr val="accent1"/>
                </a:solidFill>
              </a:defRPr>
            </a:lvl1pPr>
          </a:lstStyle>
          <a:p>
            <a:r>
              <a:rPr lang="nb-NO" dirty="0"/>
              <a:t>KLIKK FOR Å LEGGE TIL SITAT</a:t>
            </a:r>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dato 3"/>
          <p:cNvSpPr>
            <a:spLocks noGrp="1"/>
          </p:cNvSpPr>
          <p:nvPr>
            <p:ph type="dt" sz="half" idx="10"/>
          </p:nvPr>
        </p:nvSpPr>
        <p:spPr/>
        <p:txBody>
          <a:bodyPr/>
          <a:lstStyle>
            <a:lvl1pPr>
              <a:defRPr>
                <a:solidFill>
                  <a:schemeClr val="accent1"/>
                </a:solidFill>
              </a:defRPr>
            </a:lvl1pPr>
          </a:lstStyle>
          <a:p>
            <a:fld id="{A1BA4509-3936-41C6-A956-7710F38C4B2B}" type="datetime1">
              <a:rPr lang="nb-NO" smtClean="0"/>
              <a:t>06.05.2022</a:t>
            </a:fld>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4"/>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0" name="Tittel 9" hidden="1">
            <a:extLst>
              <a:ext uri="{FF2B5EF4-FFF2-40B4-BE49-F238E27FC236}">
                <a16:creationId xmlns:a16="http://schemas.microsoft.com/office/drawing/2014/main" id="{E8835639-EE2E-4A8E-85E5-6F7FEBE5881A}"/>
              </a:ext>
            </a:extLst>
          </p:cNvPr>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7257033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EB7504F6-17C0-4CF5-AFB2-3A80CB35E3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dirty="0"/>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74665-2CE1-483D-88B3-CB30A2BC3BAC}"/>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3C111B8-F1CF-4BE4-B4A2-CDA3B27D1720}"/>
              </a:ext>
            </a:extLst>
          </p:cNvPr>
          <p:cNvSpPr>
            <a:spLocks noGrp="1"/>
          </p:cNvSpPr>
          <p:nvPr>
            <p:ph type="dt" sz="half" idx="10"/>
          </p:nvPr>
        </p:nvSpPr>
        <p:spPr/>
        <p:txBody>
          <a:bodyPr/>
          <a:lstStyle/>
          <a:p>
            <a:fld id="{24C1DA1B-711B-4250-AF61-AE5974B546C0}" type="datetime1">
              <a:rPr lang="nb-NO" smtClean="0"/>
              <a:t>06.05.2022</a:t>
            </a:fld>
            <a:endParaRPr lang="nb-NO"/>
          </a:p>
        </p:txBody>
      </p:sp>
      <p:sp>
        <p:nvSpPr>
          <p:cNvPr id="4" name="Plassholder for bunntekst 3">
            <a:extLst>
              <a:ext uri="{FF2B5EF4-FFF2-40B4-BE49-F238E27FC236}">
                <a16:creationId xmlns:a16="http://schemas.microsoft.com/office/drawing/2014/main" id="{68A6FDDF-6E58-442D-8BA8-B2D96C2F19E1}"/>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84F5FE2E-EAC7-4187-8408-27909E2522BB}"/>
              </a:ext>
            </a:extLst>
          </p:cNvPr>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12080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endParaRPr lang="nb-NO"/>
          </a:p>
        </p:txBody>
      </p:sp>
      <p:sp>
        <p:nvSpPr>
          <p:cNvPr id="5" name="Plassholder for dato 4"/>
          <p:cNvSpPr>
            <a:spLocks noGrp="1"/>
          </p:cNvSpPr>
          <p:nvPr>
            <p:ph type="dt" sz="half" idx="10"/>
          </p:nvPr>
        </p:nvSpPr>
        <p:spPr/>
        <p:txBody>
          <a:bodyPr/>
          <a:lstStyle/>
          <a:p>
            <a:fld id="{C5782098-8922-497A-A801-DB9651A894B2}" type="datetime1">
              <a:rPr lang="nb-NO" smtClean="0"/>
              <a:t>06.05.2022</a:t>
            </a:fld>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Plassholder for bunntekst 7"/>
          <p:cNvSpPr>
            <a:spLocks noGrp="1"/>
          </p:cNvSpPr>
          <p:nvPr>
            <p:ph type="ftr" sz="quarter" idx="11"/>
          </p:nvPr>
        </p:nvSpPr>
        <p:spPr/>
        <p:txBody>
          <a:bodyPr/>
          <a:lstStyle/>
          <a:p>
            <a:endParaRPr lang="nb-NO"/>
          </a:p>
        </p:txBody>
      </p:sp>
      <p:sp>
        <p:nvSpPr>
          <p:cNvPr id="7" name="Plassholder for dato 6"/>
          <p:cNvSpPr>
            <a:spLocks noGrp="1"/>
          </p:cNvSpPr>
          <p:nvPr>
            <p:ph type="dt" sz="half" idx="10"/>
          </p:nvPr>
        </p:nvSpPr>
        <p:spPr/>
        <p:txBody>
          <a:bodyPr/>
          <a:lstStyle/>
          <a:p>
            <a:fld id="{CACF3DA4-7D07-43A5-B4D5-0BAF123BCFC2}" type="datetime1">
              <a:rPr lang="nb-NO" smtClean="0"/>
              <a:t>06.05.2022</a:t>
            </a:fld>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8466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3" name="Plassholder for dato 2"/>
          <p:cNvSpPr>
            <a:spLocks noGrp="1"/>
          </p:cNvSpPr>
          <p:nvPr>
            <p:ph type="dt" sz="half" idx="10"/>
          </p:nvPr>
        </p:nvSpPr>
        <p:spPr/>
        <p:txBody>
          <a:bodyPr/>
          <a:lstStyle/>
          <a:p>
            <a:fld id="{68C00332-4353-4A99-B193-DC663127A325}" type="datetime1">
              <a:rPr lang="nb-NO" smtClean="0"/>
              <a:t>06.05.2022</a:t>
            </a:fld>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Tittel 4" hidden="1">
            <a:extLst>
              <a:ext uri="{FF2B5EF4-FFF2-40B4-BE49-F238E27FC236}">
                <a16:creationId xmlns:a16="http://schemas.microsoft.com/office/drawing/2014/main" id="{84ABF12D-3347-4A44-9DA5-FA330C8E8189}"/>
              </a:ext>
            </a:extLst>
          </p:cNvPr>
          <p:cNvSpPr>
            <a:spLocks noGrp="1"/>
          </p:cNvSpPr>
          <p:nvPr>
            <p:ph type="title"/>
          </p:nvPr>
        </p:nvSpPr>
        <p:spPr/>
        <p:txBody>
          <a:bodyPr/>
          <a:lstStyle/>
          <a:p>
            <a:r>
              <a:rPr lang="en-US"/>
              <a:t>Click to edit Master title style</a:t>
            </a:r>
            <a:endParaRPr lang="nb-NO"/>
          </a:p>
        </p:txBody>
      </p:sp>
      <p:sp>
        <p:nvSpPr>
          <p:cNvPr id="3" name="Plassholder for bunntekst 2"/>
          <p:cNvSpPr>
            <a:spLocks noGrp="1"/>
          </p:cNvSpPr>
          <p:nvPr>
            <p:ph type="ftr" sz="quarter" idx="11"/>
          </p:nvPr>
        </p:nvSpPr>
        <p:spPr/>
        <p:txBody>
          <a:bodyPr/>
          <a:lstStyle/>
          <a:p>
            <a:endParaRPr lang="nb-NO"/>
          </a:p>
        </p:txBody>
      </p:sp>
      <p:sp>
        <p:nvSpPr>
          <p:cNvPr id="2" name="Plassholder for dato 1"/>
          <p:cNvSpPr>
            <a:spLocks noGrp="1"/>
          </p:cNvSpPr>
          <p:nvPr>
            <p:ph type="dt" sz="half" idx="10"/>
          </p:nvPr>
        </p:nvSpPr>
        <p:spPr/>
        <p:txBody>
          <a:bodyPr/>
          <a:lstStyle/>
          <a:p>
            <a:fld id="{3F3FFAD8-24C9-48FE-A12F-B9CAC0C29339}" type="datetime1">
              <a:rPr lang="nb-NO" smtClean="0"/>
              <a:t>06.05.2022</a:t>
            </a:fld>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AFD735A7-D3E8-41C4-806A-8C85258F6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248145DB-5601-4BE7-B950-1E39403F49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5141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4B2F574-3FB7-4075-B8B4-B0B1F5F3FF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B941E73A-9838-4549-8A04-A3532C39DC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6991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808A55B-AE2E-4715-A55A-586E335234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83011402-432B-40E2-A540-AD45AC63DA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DB5EF820-82C6-4683-BA5F-67FF154A27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3"/>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CB694C4F-761C-4DD3-80C0-85F1EC63BA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E050BC1-E222-4BEA-AB48-527E712F6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CE62991F-6C97-4107-8397-FA4EF89571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E34E01D0-FD50-4819-8CB7-242DD62DFF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8EDE0CB6-CE9F-422B-970C-3C05BF6D4E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dirty="0"/>
          </a:p>
        </p:txBody>
      </p:sp>
      <p:sp>
        <p:nvSpPr>
          <p:cNvPr id="4" name="Plassholder for dato 3"/>
          <p:cNvSpPr>
            <a:spLocks noGrp="1"/>
          </p:cNvSpPr>
          <p:nvPr>
            <p:ph type="dt" sz="half" idx="10"/>
          </p:nvPr>
        </p:nvSpPr>
        <p:spPr/>
        <p:txBody>
          <a:bodyPr/>
          <a:lstStyle/>
          <a:p>
            <a:fld id="{02811425-0959-4F72-99C4-369DD7C161A7}" type="datetime1">
              <a:rPr lang="nb-NO" smtClean="0"/>
              <a:t>06.05.2022</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innhold 2"/>
          <p:cNvSpPr>
            <a:spLocks noGrp="1"/>
          </p:cNvSpPr>
          <p:nvPr>
            <p:ph idx="1"/>
          </p:nvPr>
        </p:nvSpPr>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24C1DA1B-711B-4250-AF61-AE5974B546C0}" type="datetime1">
              <a:rPr lang="nb-NO" smtClean="0"/>
              <a:t>06.05.2022</a:t>
            </a:fld>
            <a:endParaRPr lang="nb-NO" dirty="0"/>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dirty="0"/>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72" r:id="rId10"/>
    <p:sldLayoutId id="2147483651" r:id="rId11"/>
    <p:sldLayoutId id="2147483656" r:id="rId12"/>
    <p:sldLayoutId id="2147483658" r:id="rId13"/>
    <p:sldLayoutId id="2147483659" r:id="rId14"/>
    <p:sldLayoutId id="2147483660" r:id="rId15"/>
    <p:sldLayoutId id="2147483661" r:id="rId16"/>
    <p:sldLayoutId id="2147483657" r:id="rId17"/>
    <p:sldLayoutId id="2147483670" r:id="rId18"/>
    <p:sldLayoutId id="2147483671" r:id="rId19"/>
    <p:sldLayoutId id="2147483673" r:id="rId20"/>
    <p:sldLayoutId id="2147483652" r:id="rId21"/>
    <p:sldLayoutId id="2147483653" r:id="rId22"/>
    <p:sldLayoutId id="2147483654" r:id="rId23"/>
    <p:sldLayoutId id="2147483655" r:id="rId24"/>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1000"/>
        </a:spcBef>
        <a:spcAft>
          <a:spcPts val="2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s://southafricatoday.net/environment/worlds-plants-and-fungi-a-frontier-of-discovery-if-we-can-protect-them-re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rawpixel.com/image/479071/free-illustration-vector-alternative-energy-avatar-awareness?referral=1335088&amp;source=pinter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creativecommons.org/licenses/by/3.0/" TargetMode="External"/><Relationship Id="rId4" Type="http://schemas.openxmlformats.org/officeDocument/2006/relationships/hyperlink" Target="https://www.heart-resources.org/doc_lib/lessons-for-developing-countries-from-experience-with-technical-and-vocational-education-and-tra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1"/><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rawpixel.com/search/confu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creativecommons.org/licenses/by-nc/3.0/" TargetMode="External"/><Relationship Id="rId4" Type="http://schemas.openxmlformats.org/officeDocument/2006/relationships/hyperlink" Target="https://www.cde.ual.es/en/new-plan-to-support-green-and-digital-transition-and-eu-recov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3">
            <a:extLst>
              <a:ext uri="{FF2B5EF4-FFF2-40B4-BE49-F238E27FC236}">
                <a16:creationId xmlns:a16="http://schemas.microsoft.com/office/drawing/2014/main" id="{BC6F3E85-2EAC-4611-9D5D-A7D4C6A8FCDB}"/>
              </a:ext>
            </a:extLst>
          </p:cNvPr>
          <p:cNvSpPr>
            <a:spLocks noGrp="1"/>
          </p:cNvSpPr>
          <p:nvPr>
            <p:ph type="subTitle" idx="1"/>
          </p:nvPr>
        </p:nvSpPr>
        <p:spPr>
          <a:xfrm>
            <a:off x="971548" y="5562878"/>
            <a:ext cx="4637380" cy="1903357"/>
          </a:xfrm>
        </p:spPr>
        <p:txBody>
          <a:bodyPr>
            <a:normAutofit/>
          </a:bodyPr>
          <a:lstStyle/>
          <a:p>
            <a:r>
              <a:rPr lang="en-US" dirty="0"/>
              <a:t>Facilitating for eco-literacy and curriculum reform together with vocational teachers in Norway</a:t>
            </a:r>
          </a:p>
        </p:txBody>
      </p:sp>
      <p:sp>
        <p:nvSpPr>
          <p:cNvPr id="9" name="Tittel 8">
            <a:extLst>
              <a:ext uri="{FF2B5EF4-FFF2-40B4-BE49-F238E27FC236}">
                <a16:creationId xmlns:a16="http://schemas.microsoft.com/office/drawing/2014/main" id="{A5AB0155-9145-4B95-8307-98E0CF07AEF1}"/>
              </a:ext>
            </a:extLst>
          </p:cNvPr>
          <p:cNvSpPr>
            <a:spLocks noGrp="1"/>
          </p:cNvSpPr>
          <p:nvPr>
            <p:ph type="ctrTitle"/>
          </p:nvPr>
        </p:nvSpPr>
        <p:spPr>
          <a:xfrm>
            <a:off x="971548" y="1868484"/>
            <a:ext cx="4637380" cy="3114572"/>
          </a:xfrm>
        </p:spPr>
        <p:txBody>
          <a:bodyPr anchor="b">
            <a:normAutofit/>
          </a:bodyPr>
          <a:lstStyle/>
          <a:p>
            <a:r>
              <a:rPr lang="nb-NO" dirty="0" err="1"/>
              <a:t>Sustainability</a:t>
            </a:r>
            <a:r>
              <a:rPr lang="nb-NO" dirty="0"/>
              <a:t> starts </a:t>
            </a:r>
            <a:r>
              <a:rPr lang="nb-NO" dirty="0" err="1"/>
              <a:t>with</a:t>
            </a:r>
            <a:r>
              <a:rPr lang="nb-NO" dirty="0"/>
              <a:t> </a:t>
            </a:r>
            <a:r>
              <a:rPr lang="nb-NO" dirty="0" err="1"/>
              <a:t>teachers</a:t>
            </a:r>
            <a:endParaRPr lang="nb-NO" dirty="0"/>
          </a:p>
        </p:txBody>
      </p:sp>
      <p:pic>
        <p:nvPicPr>
          <p:cNvPr id="25" name="Picture Placeholder 24" descr="A picture containing tree, plant&#10;&#10;Description automatically generated">
            <a:extLst>
              <a:ext uri="{FF2B5EF4-FFF2-40B4-BE49-F238E27FC236}">
                <a16:creationId xmlns:a16="http://schemas.microsoft.com/office/drawing/2014/main" id="{48203737-447F-49BB-9635-F8B4662CDF1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20" r="11420"/>
          <a:stretch>
            <a:fillRect/>
          </a:stretch>
        </p:blipFill>
        <p:spPr/>
      </p:pic>
      <p:sp>
        <p:nvSpPr>
          <p:cNvPr id="26" name="TextBox 25">
            <a:extLst>
              <a:ext uri="{FF2B5EF4-FFF2-40B4-BE49-F238E27FC236}">
                <a16:creationId xmlns:a16="http://schemas.microsoft.com/office/drawing/2014/main" id="{6103B552-FC54-4F21-B26D-0AB314905960}"/>
              </a:ext>
            </a:extLst>
          </p:cNvPr>
          <p:cNvSpPr txBox="1"/>
          <p:nvPr/>
        </p:nvSpPr>
        <p:spPr>
          <a:xfrm>
            <a:off x="6057614" y="10012675"/>
            <a:ext cx="11287411" cy="138499"/>
          </a:xfrm>
          <a:prstGeom prst="rect">
            <a:avLst/>
          </a:prstGeom>
        </p:spPr>
        <p:txBody>
          <a:bodyPr vert="horz" wrap="square" lIns="0" tIns="0" rIns="0" bIns="0" rtlCol="0" anchor="b" anchorCtr="0">
            <a:spAutoFit/>
          </a:bodyPr>
          <a:lstStyle/>
          <a:p>
            <a:r>
              <a:rPr lang="nb-NO" sz="900">
                <a:hlinkClick r:id="rId4" tooltip="https://southafricatoday.net/environment/worlds-plants-and-fungi-a-frontier-of-discovery-if-we-can-protect-them-report/"/>
              </a:rPr>
              <a:t>This Photo</a:t>
            </a:r>
            <a:r>
              <a:rPr lang="nb-NO" sz="900"/>
              <a:t> by Unknown Author is licensed under </a:t>
            </a:r>
            <a:r>
              <a:rPr lang="nb-NO" sz="900">
                <a:hlinkClick r:id="rId5" tooltip="https://creativecommons.org/licenses/by-nd/3.0/"/>
              </a:rPr>
              <a:t>CC BY-ND</a:t>
            </a:r>
            <a:endParaRPr lang="nb-NO" sz="900"/>
          </a:p>
        </p:txBody>
      </p:sp>
    </p:spTree>
    <p:extLst>
      <p:ext uri="{BB962C8B-B14F-4D97-AF65-F5344CB8AC3E}">
        <p14:creationId xmlns:p14="http://schemas.microsoft.com/office/powerpoint/2010/main" val="305090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4" name="Picture Placeholder 13" descr="A picture containing text, vector graphics&#10;&#10;Description automatically generated">
            <a:extLst>
              <a:ext uri="{FF2B5EF4-FFF2-40B4-BE49-F238E27FC236}">
                <a16:creationId xmlns:a16="http://schemas.microsoft.com/office/drawing/2014/main" id="{F2446551-4243-4D81-A33F-4066F2E315E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882" r="27882"/>
          <a:stretch>
            <a:fillRect/>
          </a:stretch>
        </p:blipFill>
        <p:spPr/>
      </p:pic>
      <p:sp>
        <p:nvSpPr>
          <p:cNvPr id="4" name="Text Placeholder 3">
            <a:extLst>
              <a:ext uri="{FF2B5EF4-FFF2-40B4-BE49-F238E27FC236}">
                <a16:creationId xmlns:a16="http://schemas.microsoft.com/office/drawing/2014/main" id="{55AF8F44-011D-41D5-8225-D181CFA6BE18}"/>
              </a:ext>
            </a:extLst>
          </p:cNvPr>
          <p:cNvSpPr>
            <a:spLocks noGrp="1"/>
          </p:cNvSpPr>
          <p:nvPr>
            <p:ph type="body" sz="quarter" idx="15"/>
          </p:nvPr>
        </p:nvSpPr>
        <p:spPr/>
        <p:txBody>
          <a:bodyPr>
            <a:normAutofit/>
          </a:bodyPr>
          <a:lstStyle/>
          <a:p>
            <a:endParaRPr lang="nb-NO" sz="2800" dirty="0"/>
          </a:p>
          <a:p>
            <a:endParaRPr lang="nb-NO" sz="2800" dirty="0"/>
          </a:p>
        </p:txBody>
      </p:sp>
      <p:sp>
        <p:nvSpPr>
          <p:cNvPr id="5" name="Text Placeholder 4">
            <a:extLst>
              <a:ext uri="{FF2B5EF4-FFF2-40B4-BE49-F238E27FC236}">
                <a16:creationId xmlns:a16="http://schemas.microsoft.com/office/drawing/2014/main" id="{597D3C78-D664-4442-8352-5A78FAA815FE}"/>
              </a:ext>
            </a:extLst>
          </p:cNvPr>
          <p:cNvSpPr>
            <a:spLocks noGrp="1"/>
          </p:cNvSpPr>
          <p:nvPr>
            <p:ph type="body" sz="quarter" idx="13"/>
          </p:nvPr>
        </p:nvSpPr>
        <p:spPr>
          <a:xfrm>
            <a:off x="972122" y="3492436"/>
            <a:ext cx="9144644" cy="4680585"/>
          </a:xfrm>
        </p:spPr>
        <p:txBody>
          <a:bodyPr>
            <a:normAutofit/>
          </a:bodyPr>
          <a:lstStyle/>
          <a:p>
            <a:r>
              <a:rPr lang="nb-NO" sz="2800" dirty="0" err="1"/>
              <a:t>Practice</a:t>
            </a:r>
            <a:r>
              <a:rPr lang="nb-NO" sz="2800" dirty="0"/>
              <a:t> </a:t>
            </a:r>
            <a:r>
              <a:rPr lang="nb-NO" sz="2800" dirty="0" err="1"/>
              <a:t>based</a:t>
            </a:r>
            <a:r>
              <a:rPr lang="nb-NO" sz="2800" dirty="0"/>
              <a:t> </a:t>
            </a:r>
            <a:r>
              <a:rPr lang="nb-NO" sz="2800" dirty="0" err="1"/>
              <a:t>pedagogy</a:t>
            </a:r>
            <a:endParaRPr lang="nb-NO" sz="2800" dirty="0"/>
          </a:p>
          <a:p>
            <a:r>
              <a:rPr lang="nb-NO" sz="2800" dirty="0"/>
              <a:t>Production </a:t>
            </a:r>
            <a:r>
              <a:rPr lang="nb-NO" sz="2800" dirty="0" err="1"/>
              <a:t>processes</a:t>
            </a:r>
            <a:endParaRPr lang="nb-NO" sz="2800" dirty="0"/>
          </a:p>
          <a:p>
            <a:r>
              <a:rPr lang="nb-NO" sz="2800" dirty="0"/>
              <a:t>Close </a:t>
            </a:r>
            <a:r>
              <a:rPr lang="nb-NO" sz="2800" dirty="0" err="1"/>
              <a:t>alignment</a:t>
            </a:r>
            <a:r>
              <a:rPr lang="nb-NO" sz="2800" dirty="0"/>
              <a:t> to </a:t>
            </a:r>
            <a:r>
              <a:rPr lang="nb-NO" sz="2800" dirty="0" err="1"/>
              <a:t>the</a:t>
            </a:r>
            <a:r>
              <a:rPr lang="nb-NO" sz="2800" dirty="0"/>
              <a:t> </a:t>
            </a:r>
            <a:r>
              <a:rPr lang="nb-NO" sz="2800" dirty="0" err="1"/>
              <a:t>commerical</a:t>
            </a:r>
            <a:r>
              <a:rPr lang="nb-NO" sz="2800" dirty="0"/>
              <a:t> </a:t>
            </a:r>
            <a:r>
              <a:rPr lang="nb-NO" sz="2800" dirty="0" err="1"/>
              <a:t>field</a:t>
            </a:r>
            <a:endParaRPr lang="nb-NO" sz="2800" dirty="0"/>
          </a:p>
          <a:p>
            <a:r>
              <a:rPr lang="nb-NO" sz="2800" dirty="0"/>
              <a:t>Field </a:t>
            </a:r>
            <a:r>
              <a:rPr lang="nb-NO" sz="2800" dirty="0" err="1"/>
              <a:t>of</a:t>
            </a:r>
            <a:r>
              <a:rPr lang="nb-NO" sz="2800" dirty="0"/>
              <a:t> </a:t>
            </a:r>
            <a:r>
              <a:rPr lang="nb-NO" sz="2800" dirty="0" err="1"/>
              <a:t>praxis</a:t>
            </a:r>
            <a:r>
              <a:rPr lang="nb-NO" sz="2800" dirty="0"/>
              <a:t> </a:t>
            </a:r>
            <a:r>
              <a:rPr lang="nb-NO" sz="2800" dirty="0" err="1"/>
              <a:t>seperate</a:t>
            </a:r>
            <a:r>
              <a:rPr lang="nb-NO" sz="2800" dirty="0"/>
              <a:t> to </a:t>
            </a:r>
            <a:r>
              <a:rPr lang="nb-NO" sz="2800" dirty="0" err="1"/>
              <a:t>traditional</a:t>
            </a:r>
            <a:r>
              <a:rPr lang="nb-NO" sz="2800" dirty="0"/>
              <a:t> </a:t>
            </a:r>
            <a:r>
              <a:rPr lang="nb-NO" sz="2800" dirty="0" err="1"/>
              <a:t>academic</a:t>
            </a:r>
            <a:r>
              <a:rPr lang="nb-NO" sz="2800" dirty="0"/>
              <a:t> </a:t>
            </a:r>
            <a:r>
              <a:rPr lang="nb-NO" sz="2800" dirty="0" err="1"/>
              <a:t>knowledge</a:t>
            </a:r>
            <a:endParaRPr lang="nb-NO" sz="2800" dirty="0"/>
          </a:p>
          <a:p>
            <a:r>
              <a:rPr lang="nb-NO" sz="2800" dirty="0"/>
              <a:t>Project-</a:t>
            </a:r>
            <a:r>
              <a:rPr lang="nb-NO" sz="2800" dirty="0" err="1"/>
              <a:t>based</a:t>
            </a:r>
            <a:r>
              <a:rPr lang="nb-NO" sz="2800" dirty="0"/>
              <a:t> </a:t>
            </a:r>
            <a:r>
              <a:rPr lang="nb-NO" sz="2800" dirty="0" err="1"/>
              <a:t>learning</a:t>
            </a:r>
            <a:r>
              <a:rPr lang="nb-NO" sz="2800" dirty="0"/>
              <a:t> </a:t>
            </a:r>
          </a:p>
          <a:p>
            <a:endParaRPr lang="nb-NO" sz="2800" dirty="0"/>
          </a:p>
          <a:p>
            <a:pPr marL="0" indent="0">
              <a:buNone/>
            </a:pPr>
            <a:endParaRPr lang="nb-NO" sz="2800" dirty="0"/>
          </a:p>
          <a:p>
            <a:endParaRPr lang="nb-NO" sz="2800" dirty="0"/>
          </a:p>
          <a:p>
            <a:pPr marL="0" indent="0">
              <a:buNone/>
            </a:pPr>
            <a:endParaRPr lang="nb-NO" sz="2800" dirty="0"/>
          </a:p>
        </p:txBody>
      </p:sp>
      <p:sp>
        <p:nvSpPr>
          <p:cNvPr id="6" name="Title 5">
            <a:extLst>
              <a:ext uri="{FF2B5EF4-FFF2-40B4-BE49-F238E27FC236}">
                <a16:creationId xmlns:a16="http://schemas.microsoft.com/office/drawing/2014/main" id="{0BDC8F3B-CC50-463A-BAC0-0B7E248A4AD2}"/>
              </a:ext>
            </a:extLst>
          </p:cNvPr>
          <p:cNvSpPr>
            <a:spLocks noGrp="1"/>
          </p:cNvSpPr>
          <p:nvPr>
            <p:ph type="title"/>
          </p:nvPr>
        </p:nvSpPr>
        <p:spPr/>
        <p:txBody>
          <a:bodyPr>
            <a:normAutofit fontScale="90000"/>
          </a:bodyPr>
          <a:lstStyle/>
          <a:p>
            <a:r>
              <a:rPr lang="nb-NO" dirty="0" err="1"/>
              <a:t>Vocational</a:t>
            </a:r>
            <a:r>
              <a:rPr lang="nb-NO" dirty="0"/>
              <a:t> </a:t>
            </a:r>
            <a:r>
              <a:rPr lang="nb-NO" dirty="0" err="1"/>
              <a:t>education</a:t>
            </a:r>
            <a:r>
              <a:rPr lang="nb-NO" dirty="0"/>
              <a:t> and design: </a:t>
            </a:r>
            <a:r>
              <a:rPr lang="nb-NO" dirty="0" err="1"/>
              <a:t>closer</a:t>
            </a:r>
            <a:r>
              <a:rPr lang="nb-NO" dirty="0"/>
              <a:t> </a:t>
            </a:r>
            <a:r>
              <a:rPr lang="nb-NO" dirty="0" err="1"/>
              <a:t>than</a:t>
            </a:r>
            <a:r>
              <a:rPr lang="nb-NO" dirty="0"/>
              <a:t> </a:t>
            </a:r>
            <a:r>
              <a:rPr lang="nb-NO" dirty="0" err="1"/>
              <a:t>you</a:t>
            </a:r>
            <a:r>
              <a:rPr lang="nb-NO" dirty="0"/>
              <a:t> </a:t>
            </a:r>
            <a:r>
              <a:rPr lang="nb-NO" dirty="0" err="1"/>
              <a:t>think</a:t>
            </a:r>
            <a:endParaRPr lang="nb-NO" dirty="0"/>
          </a:p>
        </p:txBody>
      </p:sp>
    </p:spTree>
    <p:extLst>
      <p:ext uri="{BB962C8B-B14F-4D97-AF65-F5344CB8AC3E}">
        <p14:creationId xmlns:p14="http://schemas.microsoft.com/office/powerpoint/2010/main" val="313431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236E966-B8AD-4309-93B7-12231A3F3EA7}"/>
              </a:ext>
            </a:extLst>
          </p:cNvPr>
          <p:cNvSpPr>
            <a:spLocks noGrp="1"/>
          </p:cNvSpPr>
          <p:nvPr>
            <p:ph type="body" sz="quarter" idx="13"/>
          </p:nvPr>
        </p:nvSpPr>
        <p:spPr/>
        <p:txBody>
          <a:bodyPr>
            <a:normAutofit fontScale="85000" lnSpcReduction="20000"/>
          </a:bodyPr>
          <a:lstStyle/>
          <a:p>
            <a:r>
              <a:rPr lang="en-US" dirty="0"/>
              <a:t>Norway has recently undergone a significant reform of the Education Act, with far reaching consequences for how sustainability is approached within the national curriculum. Updated in 2020, the first paragraph of the Act, which is binding for all compulsory schooling in Norway, as well as upper secondary vocational specific training, now includes the obligation that:</a:t>
            </a:r>
          </a:p>
          <a:p>
            <a:r>
              <a:rPr lang="en-US" i="1" dirty="0"/>
              <a:t>The pupils and apprentices must learn to think critically and act ethically and with environmental awareness. They have joint responsibility and the right to participate in society </a:t>
            </a:r>
          </a:p>
        </p:txBody>
      </p:sp>
      <p:sp>
        <p:nvSpPr>
          <p:cNvPr id="4" name="Tittel 3">
            <a:extLst>
              <a:ext uri="{FF2B5EF4-FFF2-40B4-BE49-F238E27FC236}">
                <a16:creationId xmlns:a16="http://schemas.microsoft.com/office/drawing/2014/main" id="{A4AE872B-3233-4292-8774-1CA514AD5080}"/>
              </a:ext>
            </a:extLst>
          </p:cNvPr>
          <p:cNvSpPr>
            <a:spLocks noGrp="1"/>
          </p:cNvSpPr>
          <p:nvPr>
            <p:ph type="title"/>
          </p:nvPr>
        </p:nvSpPr>
        <p:spPr/>
        <p:txBody>
          <a:bodyPr/>
          <a:lstStyle/>
          <a:p>
            <a:r>
              <a:rPr lang="nb-NO" dirty="0" err="1"/>
              <a:t>Background</a:t>
            </a:r>
            <a:endParaRPr lang="nb-NO" dirty="0"/>
          </a:p>
        </p:txBody>
      </p:sp>
      <p:pic>
        <p:nvPicPr>
          <p:cNvPr id="9" name="Picture Placeholder 8" descr="Men working on a car engine&#10;&#10;Description automatically generated with medium confidence">
            <a:extLst>
              <a:ext uri="{FF2B5EF4-FFF2-40B4-BE49-F238E27FC236}">
                <a16:creationId xmlns:a16="http://schemas.microsoft.com/office/drawing/2014/main" id="{22005286-49AA-433C-974C-540DA7802920}"/>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29" r="3529"/>
          <a:stretch>
            <a:fillRect/>
          </a:stretch>
        </p:blipFill>
        <p:spPr/>
      </p:pic>
      <p:sp>
        <p:nvSpPr>
          <p:cNvPr id="10" name="TextBox 9">
            <a:extLst>
              <a:ext uri="{FF2B5EF4-FFF2-40B4-BE49-F238E27FC236}">
                <a16:creationId xmlns:a16="http://schemas.microsoft.com/office/drawing/2014/main" id="{C891E3B8-E806-4574-86D6-A928B59C5240}"/>
              </a:ext>
            </a:extLst>
          </p:cNvPr>
          <p:cNvSpPr txBox="1"/>
          <p:nvPr/>
        </p:nvSpPr>
        <p:spPr>
          <a:xfrm>
            <a:off x="11296269" y="10012674"/>
            <a:ext cx="6048756" cy="138499"/>
          </a:xfrm>
          <a:prstGeom prst="rect">
            <a:avLst/>
          </a:prstGeom>
        </p:spPr>
        <p:txBody>
          <a:bodyPr vert="horz" wrap="square" lIns="0" tIns="0" rIns="0" bIns="0" rtlCol="0" anchor="b" anchorCtr="0">
            <a:spAutoFit/>
          </a:bodyPr>
          <a:lstStyle/>
          <a:p>
            <a:r>
              <a:rPr lang="nb-NO" sz="900">
                <a:hlinkClick r:id="rId4" tooltip="https://www.heart-resources.org/doc_lib/lessons-for-developing-countries-from-experience-with-technical-and-vocational-education-and-training/"/>
              </a:rPr>
              <a:t>This Photo</a:t>
            </a:r>
            <a:r>
              <a:rPr lang="nb-NO" sz="900"/>
              <a:t> by Unknown Author is licensed under </a:t>
            </a:r>
            <a:r>
              <a:rPr lang="nb-NO" sz="900">
                <a:hlinkClick r:id="rId5" tooltip="https://creativecommons.org/licenses/by/3.0/"/>
              </a:rPr>
              <a:t>CC BY</a:t>
            </a:r>
            <a:endParaRPr lang="nb-NO" sz="900"/>
          </a:p>
        </p:txBody>
      </p:sp>
    </p:spTree>
    <p:extLst>
      <p:ext uri="{BB962C8B-B14F-4D97-AF65-F5344CB8AC3E}">
        <p14:creationId xmlns:p14="http://schemas.microsoft.com/office/powerpoint/2010/main" val="361205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10;&#10;Description automatically generated">
            <a:extLst>
              <a:ext uri="{FF2B5EF4-FFF2-40B4-BE49-F238E27FC236}">
                <a16:creationId xmlns:a16="http://schemas.microsoft.com/office/drawing/2014/main" id="{A43CFDC1-6A81-4F84-89C5-5756AC5C8F0D}"/>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617" r="18617"/>
          <a:stretch>
            <a:fillRect/>
          </a:stretch>
        </p:blipFill>
        <p:spPr/>
      </p:pic>
      <p:sp>
        <p:nvSpPr>
          <p:cNvPr id="9" name="Text Placeholder 8">
            <a:extLst>
              <a:ext uri="{FF2B5EF4-FFF2-40B4-BE49-F238E27FC236}">
                <a16:creationId xmlns:a16="http://schemas.microsoft.com/office/drawing/2014/main" id="{6285F736-850F-4C59-9BF8-2B4EDE366A90}"/>
              </a:ext>
            </a:extLst>
          </p:cNvPr>
          <p:cNvSpPr>
            <a:spLocks noGrp="1"/>
          </p:cNvSpPr>
          <p:nvPr>
            <p:ph type="body" sz="quarter" idx="13"/>
          </p:nvPr>
        </p:nvSpPr>
        <p:spPr/>
        <p:txBody>
          <a:bodyPr>
            <a:normAutofit/>
          </a:bodyPr>
          <a:lstStyle/>
          <a:p>
            <a:r>
              <a:rPr lang="nb-NO" dirty="0" err="1"/>
              <a:t>While</a:t>
            </a:r>
            <a:r>
              <a:rPr lang="nb-NO" dirty="0"/>
              <a:t> </a:t>
            </a:r>
            <a:r>
              <a:rPr lang="nb-NO" dirty="0" err="1"/>
              <a:t>the</a:t>
            </a:r>
            <a:r>
              <a:rPr lang="nb-NO" dirty="0"/>
              <a:t> </a:t>
            </a:r>
            <a:r>
              <a:rPr lang="nb-NO" dirty="0" err="1"/>
              <a:t>overarching</a:t>
            </a:r>
            <a:r>
              <a:rPr lang="nb-NO" dirty="0"/>
              <a:t> </a:t>
            </a:r>
            <a:r>
              <a:rPr lang="nb-NO" dirty="0" err="1"/>
              <a:t>education</a:t>
            </a:r>
            <a:r>
              <a:rPr lang="nb-NO" dirty="0"/>
              <a:t> </a:t>
            </a:r>
            <a:r>
              <a:rPr lang="nb-NO" dirty="0" err="1"/>
              <a:t>law</a:t>
            </a:r>
            <a:r>
              <a:rPr lang="nb-NO" dirty="0"/>
              <a:t> is </a:t>
            </a:r>
            <a:r>
              <a:rPr lang="nb-NO" dirty="0" err="1"/>
              <a:t>very</a:t>
            </a:r>
            <a:r>
              <a:rPr lang="nb-NO" dirty="0"/>
              <a:t> </a:t>
            </a:r>
            <a:r>
              <a:rPr lang="nb-NO" dirty="0" err="1"/>
              <a:t>clear</a:t>
            </a:r>
            <a:r>
              <a:rPr lang="nb-NO" dirty="0"/>
              <a:t>, </a:t>
            </a:r>
            <a:r>
              <a:rPr lang="nb-NO" dirty="0" err="1"/>
              <a:t>these</a:t>
            </a:r>
            <a:r>
              <a:rPr lang="nb-NO" dirty="0"/>
              <a:t> </a:t>
            </a:r>
            <a:r>
              <a:rPr lang="nb-NO" dirty="0" err="1"/>
              <a:t>three</a:t>
            </a:r>
            <a:r>
              <a:rPr lang="nb-NO" dirty="0"/>
              <a:t> </a:t>
            </a:r>
            <a:r>
              <a:rPr lang="nb-NO" dirty="0" err="1"/>
              <a:t>crossdisciplinary</a:t>
            </a:r>
            <a:r>
              <a:rPr lang="nb-NO" dirty="0"/>
              <a:t> </a:t>
            </a:r>
            <a:r>
              <a:rPr lang="nb-NO" dirty="0" err="1"/>
              <a:t>themes</a:t>
            </a:r>
            <a:r>
              <a:rPr lang="nb-NO" dirty="0"/>
              <a:t> present </a:t>
            </a:r>
            <a:r>
              <a:rPr lang="nb-NO" dirty="0" err="1"/>
              <a:t>themselves</a:t>
            </a:r>
            <a:r>
              <a:rPr lang="nb-NO" dirty="0"/>
              <a:t> </a:t>
            </a:r>
            <a:r>
              <a:rPr lang="nb-NO" dirty="0" err="1"/>
              <a:t>quite</a:t>
            </a:r>
            <a:r>
              <a:rPr lang="nb-NO" dirty="0"/>
              <a:t> different at a </a:t>
            </a:r>
            <a:r>
              <a:rPr lang="nb-NO" dirty="0" err="1"/>
              <a:t>subject</a:t>
            </a:r>
            <a:r>
              <a:rPr lang="nb-NO" dirty="0"/>
              <a:t> curriculum </a:t>
            </a:r>
            <a:r>
              <a:rPr lang="nb-NO" dirty="0" err="1"/>
              <a:t>level</a:t>
            </a:r>
            <a:r>
              <a:rPr lang="nb-NO" dirty="0"/>
              <a:t>. </a:t>
            </a:r>
          </a:p>
          <a:p>
            <a:r>
              <a:rPr lang="nb-NO" dirty="0"/>
              <a:t>It is up to </a:t>
            </a:r>
            <a:r>
              <a:rPr lang="nb-NO" dirty="0" err="1"/>
              <a:t>each</a:t>
            </a:r>
            <a:r>
              <a:rPr lang="nb-NO" dirty="0"/>
              <a:t> </a:t>
            </a:r>
            <a:r>
              <a:rPr lang="nb-NO" dirty="0" err="1"/>
              <a:t>teacher</a:t>
            </a:r>
            <a:r>
              <a:rPr lang="nb-NO" dirty="0"/>
              <a:t> to </a:t>
            </a:r>
            <a:r>
              <a:rPr lang="nb-NO" dirty="0" err="1"/>
              <a:t>integrate</a:t>
            </a:r>
            <a:r>
              <a:rPr lang="nb-NO" dirty="0"/>
              <a:t> </a:t>
            </a:r>
            <a:r>
              <a:rPr lang="nb-NO" dirty="0" err="1"/>
              <a:t>them</a:t>
            </a:r>
            <a:r>
              <a:rPr lang="nb-NO" dirty="0"/>
              <a:t> as </a:t>
            </a:r>
            <a:r>
              <a:rPr lang="nb-NO" dirty="0" err="1"/>
              <a:t>he</a:t>
            </a:r>
            <a:r>
              <a:rPr lang="nb-NO" dirty="0"/>
              <a:t> or </a:t>
            </a:r>
            <a:r>
              <a:rPr lang="nb-NO" dirty="0" err="1"/>
              <a:t>she</a:t>
            </a:r>
            <a:r>
              <a:rPr lang="nb-NO" dirty="0"/>
              <a:t> sees </a:t>
            </a:r>
            <a:r>
              <a:rPr lang="nb-NO" dirty="0" err="1"/>
              <a:t>fit</a:t>
            </a:r>
            <a:endParaRPr lang="nb-NO" dirty="0"/>
          </a:p>
          <a:p>
            <a:r>
              <a:rPr lang="nb-NO" dirty="0"/>
              <a:t>This is </a:t>
            </a:r>
            <a:r>
              <a:rPr lang="nb-NO" dirty="0" err="1"/>
              <a:t>problematic</a:t>
            </a:r>
            <a:r>
              <a:rPr lang="nb-NO" dirty="0"/>
              <a:t> for </a:t>
            </a:r>
            <a:r>
              <a:rPr lang="nb-NO" dirty="0" err="1"/>
              <a:t>several</a:t>
            </a:r>
            <a:r>
              <a:rPr lang="nb-NO" dirty="0"/>
              <a:t> </a:t>
            </a:r>
            <a:r>
              <a:rPr lang="nb-NO" dirty="0" err="1"/>
              <a:t>reasons</a:t>
            </a:r>
            <a:endParaRPr lang="nb-NO" dirty="0"/>
          </a:p>
        </p:txBody>
      </p:sp>
      <p:sp>
        <p:nvSpPr>
          <p:cNvPr id="8" name="Title 7">
            <a:extLst>
              <a:ext uri="{FF2B5EF4-FFF2-40B4-BE49-F238E27FC236}">
                <a16:creationId xmlns:a16="http://schemas.microsoft.com/office/drawing/2014/main" id="{62313625-C232-4513-9865-D6F9C4C05FF6}"/>
              </a:ext>
            </a:extLst>
          </p:cNvPr>
          <p:cNvSpPr>
            <a:spLocks noGrp="1"/>
          </p:cNvSpPr>
          <p:nvPr>
            <p:ph type="title"/>
          </p:nvPr>
        </p:nvSpPr>
        <p:spPr/>
        <p:txBody>
          <a:bodyPr>
            <a:normAutofit fontScale="90000"/>
          </a:bodyPr>
          <a:lstStyle/>
          <a:p>
            <a:r>
              <a:rPr lang="nb-NO" dirty="0"/>
              <a:t>How to </a:t>
            </a:r>
            <a:r>
              <a:rPr lang="nb-NO" dirty="0" err="1"/>
              <a:t>put</a:t>
            </a:r>
            <a:r>
              <a:rPr lang="nb-NO" dirty="0"/>
              <a:t> </a:t>
            </a:r>
            <a:r>
              <a:rPr lang="nb-NO" dirty="0" err="1"/>
              <a:t>this</a:t>
            </a:r>
            <a:r>
              <a:rPr lang="nb-NO" dirty="0"/>
              <a:t> </a:t>
            </a:r>
            <a:r>
              <a:rPr lang="nb-NO" dirty="0" err="1"/>
              <a:t>into</a:t>
            </a:r>
            <a:r>
              <a:rPr lang="nb-NO" dirty="0"/>
              <a:t> </a:t>
            </a:r>
            <a:r>
              <a:rPr lang="nb-NO" dirty="0" err="1"/>
              <a:t>practice</a:t>
            </a:r>
            <a:r>
              <a:rPr lang="nb-NO" dirty="0"/>
              <a:t> </a:t>
            </a:r>
            <a:r>
              <a:rPr lang="nb-NO" dirty="0" err="1"/>
              <a:t>though</a:t>
            </a:r>
            <a:r>
              <a:rPr lang="nb-NO" dirty="0"/>
              <a:t>? </a:t>
            </a:r>
          </a:p>
        </p:txBody>
      </p:sp>
    </p:spTree>
    <p:extLst>
      <p:ext uri="{BB962C8B-B14F-4D97-AF65-F5344CB8AC3E}">
        <p14:creationId xmlns:p14="http://schemas.microsoft.com/office/powerpoint/2010/main" val="248821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CC7A7-9AC1-43E7-8256-ADE64F8313B9}"/>
              </a:ext>
            </a:extLst>
          </p:cNvPr>
          <p:cNvSpPr>
            <a:spLocks noGrp="1"/>
          </p:cNvSpPr>
          <p:nvPr>
            <p:ph type="ftr" sz="quarter" idx="11"/>
          </p:nvPr>
        </p:nvSpPr>
        <p:spPr/>
        <p:txBody>
          <a:bodyPr/>
          <a:lstStyle/>
          <a:p>
            <a:endParaRPr lang="nb-NO" dirty="0"/>
          </a:p>
        </p:txBody>
      </p:sp>
      <p:sp>
        <p:nvSpPr>
          <p:cNvPr id="3" name="Content Placeholder 2">
            <a:extLst>
              <a:ext uri="{FF2B5EF4-FFF2-40B4-BE49-F238E27FC236}">
                <a16:creationId xmlns:a16="http://schemas.microsoft.com/office/drawing/2014/main" id="{72B3DD42-1187-4DCE-A220-29E21986C779}"/>
              </a:ext>
            </a:extLst>
          </p:cNvPr>
          <p:cNvSpPr>
            <a:spLocks noGrp="1"/>
          </p:cNvSpPr>
          <p:nvPr>
            <p:ph idx="1"/>
          </p:nvPr>
        </p:nvSpPr>
        <p:spPr/>
        <p:txBody>
          <a:bodyPr>
            <a:normAutofit fontScale="77500" lnSpcReduction="20000"/>
          </a:bodyPr>
          <a:lstStyle/>
          <a:p>
            <a:r>
              <a:rPr lang="nb-NO" dirty="0"/>
              <a:t>Astrid Tonette Sinnes, &amp; Ingerid Solrunsdatter Straume. (2017). Bærekraftig utvikling, tverrfaglighet og dybdelæring: fra </a:t>
            </a:r>
            <a:r>
              <a:rPr lang="nb-NO" dirty="0" err="1"/>
              <a:t>big</a:t>
            </a:r>
            <a:r>
              <a:rPr lang="nb-NO" dirty="0"/>
              <a:t> </a:t>
            </a:r>
            <a:r>
              <a:rPr lang="nb-NO" dirty="0" err="1"/>
              <a:t>ideas</a:t>
            </a:r>
            <a:r>
              <a:rPr lang="nb-NO" dirty="0"/>
              <a:t> til store spørsmål. Acta </a:t>
            </a:r>
            <a:r>
              <a:rPr lang="nb-NO" dirty="0" err="1"/>
              <a:t>didactica</a:t>
            </a:r>
            <a:r>
              <a:rPr lang="nb-NO" dirty="0"/>
              <a:t> Norge, 11(3). </a:t>
            </a:r>
          </a:p>
          <a:p>
            <a:r>
              <a:rPr lang="nb-NO" dirty="0"/>
              <a:t>Birgitte Bjønness, &amp; Astrid Tonette Sinnes. (2019). Hva hemmer og fremmer arbeidet med Utdanning for Bærekraftig Utvikling i videregående skole? Acta </a:t>
            </a:r>
            <a:r>
              <a:rPr lang="nb-NO" dirty="0" err="1"/>
              <a:t>didactica</a:t>
            </a:r>
            <a:r>
              <a:rPr lang="nb-NO" dirty="0"/>
              <a:t> Norge, 13(2). </a:t>
            </a:r>
          </a:p>
          <a:p>
            <a:r>
              <a:rPr lang="nb-NO" dirty="0"/>
              <a:t>Offergaard. (2020). Tverrfaglig integrering av bærekraft som utfordring for yrkesfaglærerutdanninger. Scandinavian Journal </a:t>
            </a:r>
            <a:r>
              <a:rPr lang="nb-NO" dirty="0" err="1"/>
              <a:t>of</a:t>
            </a:r>
            <a:r>
              <a:rPr lang="nb-NO" dirty="0"/>
              <a:t> </a:t>
            </a:r>
            <a:r>
              <a:rPr lang="nb-NO" dirty="0" err="1"/>
              <a:t>Vocations</a:t>
            </a:r>
            <a:r>
              <a:rPr lang="nb-NO" dirty="0"/>
              <a:t> in Development, 5(1). </a:t>
            </a:r>
          </a:p>
          <a:p>
            <a:r>
              <a:rPr lang="nb-NO" dirty="0" err="1"/>
              <a:t>Knain</a:t>
            </a:r>
            <a:r>
              <a:rPr lang="nb-NO" dirty="0"/>
              <a:t>, Ødegaard, M., Kvamme, O. A., &amp; Sæther, E. (2021). Bærekraft i lærerutdanningen – å gi mening til frustrasjon og kompleksitet. Acta </a:t>
            </a:r>
            <a:r>
              <a:rPr lang="nb-NO" dirty="0" err="1"/>
              <a:t>Didactica</a:t>
            </a:r>
            <a:r>
              <a:rPr lang="nb-NO" dirty="0"/>
              <a:t> Norden, 15(3). </a:t>
            </a:r>
          </a:p>
          <a:p>
            <a:r>
              <a:rPr lang="nn-NO" dirty="0"/>
              <a:t>Frode Skarstein, &amp; </a:t>
            </a:r>
            <a:r>
              <a:rPr lang="nn-NO" dirty="0" err="1"/>
              <a:t>Tuula</a:t>
            </a:r>
            <a:r>
              <a:rPr lang="nn-NO" dirty="0"/>
              <a:t> H. Skarstein. (2020). Skalaproblematikk i utdanning for </a:t>
            </a:r>
            <a:r>
              <a:rPr lang="nn-NO" dirty="0" err="1"/>
              <a:t>bærekraftig</a:t>
            </a:r>
            <a:r>
              <a:rPr lang="nn-NO" dirty="0"/>
              <a:t> utvikling. Norsk pedagogisk tidskrift, 3, 313–326.</a:t>
            </a:r>
            <a:endParaRPr lang="nb-NO" dirty="0"/>
          </a:p>
          <a:p>
            <a:endParaRPr lang="nb-NO" dirty="0"/>
          </a:p>
        </p:txBody>
      </p:sp>
      <p:sp>
        <p:nvSpPr>
          <p:cNvPr id="4" name="Title 3">
            <a:extLst>
              <a:ext uri="{FF2B5EF4-FFF2-40B4-BE49-F238E27FC236}">
                <a16:creationId xmlns:a16="http://schemas.microsoft.com/office/drawing/2014/main" id="{BEA4EDFB-9EA5-4257-80EA-F8522E73B2FF}"/>
              </a:ext>
            </a:extLst>
          </p:cNvPr>
          <p:cNvSpPr>
            <a:spLocks noGrp="1"/>
          </p:cNvSpPr>
          <p:nvPr>
            <p:ph type="title"/>
          </p:nvPr>
        </p:nvSpPr>
        <p:spPr/>
        <p:txBody>
          <a:bodyPr>
            <a:normAutofit/>
          </a:bodyPr>
          <a:lstStyle/>
          <a:p>
            <a:r>
              <a:rPr lang="nb-NO" dirty="0"/>
              <a:t>The </a:t>
            </a:r>
            <a:r>
              <a:rPr lang="nb-NO" dirty="0" err="1"/>
              <a:t>struggle</a:t>
            </a:r>
            <a:r>
              <a:rPr lang="nb-NO" dirty="0"/>
              <a:t> to </a:t>
            </a:r>
            <a:r>
              <a:rPr lang="nb-NO" dirty="0" err="1"/>
              <a:t>integrate</a:t>
            </a:r>
            <a:r>
              <a:rPr lang="nb-NO" dirty="0"/>
              <a:t> </a:t>
            </a:r>
            <a:r>
              <a:rPr lang="nb-NO" dirty="0" err="1"/>
              <a:t>sustainability</a:t>
            </a:r>
            <a:r>
              <a:rPr lang="nb-NO" dirty="0"/>
              <a:t> is real…</a:t>
            </a:r>
          </a:p>
        </p:txBody>
      </p:sp>
    </p:spTree>
    <p:extLst>
      <p:ext uri="{BB962C8B-B14F-4D97-AF65-F5344CB8AC3E}">
        <p14:creationId xmlns:p14="http://schemas.microsoft.com/office/powerpoint/2010/main" val="175699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76B3-4265-48A8-AC67-B501D954503C}"/>
              </a:ext>
            </a:extLst>
          </p:cNvPr>
          <p:cNvSpPr>
            <a:spLocks noGrp="1"/>
          </p:cNvSpPr>
          <p:nvPr>
            <p:ph type="title"/>
          </p:nvPr>
        </p:nvSpPr>
        <p:spPr/>
        <p:txBody>
          <a:bodyPr/>
          <a:lstStyle/>
          <a:p>
            <a:endParaRPr lang="nb-NO"/>
          </a:p>
        </p:txBody>
      </p:sp>
      <p:sp>
        <p:nvSpPr>
          <p:cNvPr id="5" name="Footer Placeholder 4">
            <a:extLst>
              <a:ext uri="{FF2B5EF4-FFF2-40B4-BE49-F238E27FC236}">
                <a16:creationId xmlns:a16="http://schemas.microsoft.com/office/drawing/2014/main" id="{7F527B62-D4CC-4DAE-847D-6F45094FBBFB}"/>
              </a:ext>
            </a:extLst>
          </p:cNvPr>
          <p:cNvSpPr>
            <a:spLocks noGrp="1"/>
          </p:cNvSpPr>
          <p:nvPr>
            <p:ph type="ftr" sz="quarter" idx="11"/>
          </p:nvPr>
        </p:nvSpPr>
        <p:spPr/>
        <p:txBody>
          <a:bodyPr/>
          <a:lstStyle/>
          <a:p>
            <a:endParaRPr lang="nb-NO"/>
          </a:p>
        </p:txBody>
      </p:sp>
      <p:sp>
        <p:nvSpPr>
          <p:cNvPr id="6" name="Text Placeholder 5">
            <a:extLst>
              <a:ext uri="{FF2B5EF4-FFF2-40B4-BE49-F238E27FC236}">
                <a16:creationId xmlns:a16="http://schemas.microsoft.com/office/drawing/2014/main" id="{C04F8B08-BFE7-4A84-8DE7-6AF5794B2D04}"/>
              </a:ext>
            </a:extLst>
          </p:cNvPr>
          <p:cNvSpPr>
            <a:spLocks noGrp="1"/>
          </p:cNvSpPr>
          <p:nvPr>
            <p:ph type="body" idx="13"/>
          </p:nvPr>
        </p:nvSpPr>
        <p:spPr>
          <a:xfrm>
            <a:off x="470725" y="288086"/>
            <a:ext cx="1002794" cy="594981"/>
          </a:xfrm>
        </p:spPr>
        <p:txBody>
          <a:bodyPr/>
          <a:lstStyle/>
          <a:p>
            <a:endParaRPr lang="nb-NO" dirty="0"/>
          </a:p>
        </p:txBody>
      </p:sp>
      <p:pic>
        <p:nvPicPr>
          <p:cNvPr id="16" name="Picture 15">
            <a:extLst>
              <a:ext uri="{FF2B5EF4-FFF2-40B4-BE49-F238E27FC236}">
                <a16:creationId xmlns:a16="http://schemas.microsoft.com/office/drawing/2014/main" id="{843E33AB-52BE-42ED-8C89-1BC74C9DDBDE}"/>
              </a:ext>
            </a:extLst>
          </p:cNvPr>
          <p:cNvPicPr>
            <a:picLocks noChangeAspect="1"/>
          </p:cNvPicPr>
          <p:nvPr/>
        </p:nvPicPr>
        <p:blipFill>
          <a:blip r:embed="rId3"/>
          <a:stretch>
            <a:fillRect/>
          </a:stretch>
        </p:blipFill>
        <p:spPr>
          <a:xfrm>
            <a:off x="-13430" y="1163608"/>
            <a:ext cx="17345025" cy="8300319"/>
          </a:xfrm>
          <a:prstGeom prst="rect">
            <a:avLst/>
          </a:prstGeom>
        </p:spPr>
      </p:pic>
    </p:spTree>
    <p:extLst>
      <p:ext uri="{BB962C8B-B14F-4D97-AF65-F5344CB8AC3E}">
        <p14:creationId xmlns:p14="http://schemas.microsoft.com/office/powerpoint/2010/main" val="71745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D105B99-F781-4707-A013-048F4FF35646}"/>
              </a:ext>
            </a:extLst>
          </p:cNvPr>
          <p:cNvSpPr>
            <a:spLocks noGrp="1"/>
          </p:cNvSpPr>
          <p:nvPr>
            <p:ph type="ftr" sz="quarter" idx="11"/>
          </p:nvPr>
        </p:nvSpPr>
        <p:spPr/>
        <p:txBody>
          <a:bodyPr/>
          <a:lstStyle/>
          <a:p>
            <a:endParaRPr lang="nb-NO"/>
          </a:p>
        </p:txBody>
      </p:sp>
      <p:sp>
        <p:nvSpPr>
          <p:cNvPr id="8" name="Content Placeholder 7">
            <a:extLst>
              <a:ext uri="{FF2B5EF4-FFF2-40B4-BE49-F238E27FC236}">
                <a16:creationId xmlns:a16="http://schemas.microsoft.com/office/drawing/2014/main" id="{93785CE5-E267-4DE8-BF03-C2AD0604EDB8}"/>
              </a:ext>
            </a:extLst>
          </p:cNvPr>
          <p:cNvSpPr>
            <a:spLocks noGrp="1"/>
          </p:cNvSpPr>
          <p:nvPr>
            <p:ph idx="1"/>
          </p:nvPr>
        </p:nvSpPr>
        <p:spPr/>
        <p:txBody>
          <a:bodyPr>
            <a:normAutofit fontScale="70000" lnSpcReduction="20000"/>
          </a:bodyPr>
          <a:lstStyle/>
          <a:p>
            <a:r>
              <a:rPr lang="en-US" dirty="0"/>
              <a:t>Sterling. (2001). Sustainable education : re-visioning learning and change: Bd. no. 6. Green Books for the Schumacher Society.</a:t>
            </a:r>
          </a:p>
          <a:p>
            <a:r>
              <a:rPr lang="en-US" dirty="0" err="1"/>
              <a:t>Jickling</a:t>
            </a:r>
            <a:r>
              <a:rPr lang="en-US" dirty="0"/>
              <a:t>, &amp; Sterling, S. (2017). Post-Sustainability and Environmental Education: Remaking Education for the Future. Springer International Publishing AG; Cham: Springer International Publishing AG</a:t>
            </a:r>
          </a:p>
          <a:p>
            <a:r>
              <a:rPr lang="en-US" dirty="0" err="1"/>
              <a:t>Davelaar</a:t>
            </a:r>
            <a:r>
              <a:rPr lang="en-US" dirty="0"/>
              <a:t>. (2021). Transformation for sustainability: a deep leverage points approach. Sustainability science, 16(3), 727–747. </a:t>
            </a:r>
          </a:p>
          <a:p>
            <a:r>
              <a:rPr lang="en-US" dirty="0"/>
              <a:t>O’Brien. (2018). Is the 1.5°C target possible? Exploring the three spheres of transformation. Current opinion in environmental sustainability, 31, 153–160. </a:t>
            </a:r>
          </a:p>
          <a:p>
            <a:r>
              <a:rPr lang="en-US" dirty="0" err="1"/>
              <a:t>Szekely</a:t>
            </a:r>
            <a:r>
              <a:rPr lang="en-US" dirty="0"/>
              <a:t>. (2019). A Political-Economy Orientation in TVET’s Project-Based Learning Methodologies for Sustainable Development. I </a:t>
            </a:r>
            <a:r>
              <a:rPr lang="en-US" dirty="0" err="1"/>
              <a:t>Szekely</a:t>
            </a:r>
            <a:r>
              <a:rPr lang="en-US" dirty="0"/>
              <a:t>, Handbook of Vocational Education and Training (s. 413–429). Springer International Publishing. </a:t>
            </a:r>
          </a:p>
          <a:p>
            <a:endParaRPr lang="en-US" dirty="0"/>
          </a:p>
          <a:p>
            <a:endParaRPr lang="nb-NO" dirty="0"/>
          </a:p>
        </p:txBody>
      </p:sp>
      <p:sp>
        <p:nvSpPr>
          <p:cNvPr id="7" name="Title 6">
            <a:extLst>
              <a:ext uri="{FF2B5EF4-FFF2-40B4-BE49-F238E27FC236}">
                <a16:creationId xmlns:a16="http://schemas.microsoft.com/office/drawing/2014/main" id="{F9C3020B-2215-4727-8AD4-F2F245FB60A9}"/>
              </a:ext>
            </a:extLst>
          </p:cNvPr>
          <p:cNvSpPr>
            <a:spLocks noGrp="1"/>
          </p:cNvSpPr>
          <p:nvPr>
            <p:ph type="title"/>
          </p:nvPr>
        </p:nvSpPr>
        <p:spPr/>
        <p:txBody>
          <a:bodyPr>
            <a:normAutofit fontScale="90000"/>
          </a:bodyPr>
          <a:lstStyle/>
          <a:p>
            <a:r>
              <a:rPr lang="nb-NO" dirty="0"/>
              <a:t>A bit </a:t>
            </a:r>
            <a:r>
              <a:rPr lang="nb-NO" dirty="0" err="1"/>
              <a:t>of</a:t>
            </a:r>
            <a:r>
              <a:rPr lang="nb-NO" dirty="0"/>
              <a:t> </a:t>
            </a:r>
            <a:r>
              <a:rPr lang="nb-NO" dirty="0" err="1"/>
              <a:t>light</a:t>
            </a:r>
            <a:r>
              <a:rPr lang="nb-NO" dirty="0"/>
              <a:t> </a:t>
            </a:r>
            <a:r>
              <a:rPr lang="nb-NO" dirty="0" err="1"/>
              <a:t>reading</a:t>
            </a:r>
            <a:r>
              <a:rPr lang="nb-NO" dirty="0"/>
              <a:t> </a:t>
            </a:r>
            <a:r>
              <a:rPr lang="nb-NO" dirty="0" err="1"/>
              <a:t>relating</a:t>
            </a:r>
            <a:r>
              <a:rPr lang="nb-NO" dirty="0"/>
              <a:t> to transforming </a:t>
            </a:r>
            <a:r>
              <a:rPr lang="nb-NO" dirty="0" err="1"/>
              <a:t>education</a:t>
            </a:r>
            <a:endParaRPr lang="nb-NO" dirty="0"/>
          </a:p>
        </p:txBody>
      </p:sp>
    </p:spTree>
    <p:extLst>
      <p:ext uri="{BB962C8B-B14F-4D97-AF65-F5344CB8AC3E}">
        <p14:creationId xmlns:p14="http://schemas.microsoft.com/office/powerpoint/2010/main" val="285649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leaf&#10;&#10;Description automatically generated with low confidence">
            <a:extLst>
              <a:ext uri="{FF2B5EF4-FFF2-40B4-BE49-F238E27FC236}">
                <a16:creationId xmlns:a16="http://schemas.microsoft.com/office/drawing/2014/main" id="{ED863181-D9A2-4CA4-BE99-A7AB0EF428EC}"/>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45" t="53" r="36259" b="-53"/>
          <a:stretch/>
        </p:blipFill>
        <p:spPr>
          <a:xfrm>
            <a:off x="11296269" y="0"/>
            <a:ext cx="6048756" cy="9757220"/>
          </a:xfrm>
        </p:spPr>
      </p:pic>
      <p:sp>
        <p:nvSpPr>
          <p:cNvPr id="4" name="Text Placeholder 3">
            <a:extLst>
              <a:ext uri="{FF2B5EF4-FFF2-40B4-BE49-F238E27FC236}">
                <a16:creationId xmlns:a16="http://schemas.microsoft.com/office/drawing/2014/main" id="{6D82DB81-DDD3-4165-AC82-F759C7858598}"/>
              </a:ext>
            </a:extLst>
          </p:cNvPr>
          <p:cNvSpPr>
            <a:spLocks noGrp="1"/>
          </p:cNvSpPr>
          <p:nvPr>
            <p:ph type="body" sz="quarter" idx="13"/>
          </p:nvPr>
        </p:nvSpPr>
        <p:spPr/>
        <p:txBody>
          <a:bodyPr>
            <a:normAutofit fontScale="92500" lnSpcReduction="20000"/>
          </a:bodyPr>
          <a:lstStyle/>
          <a:p>
            <a:r>
              <a:rPr lang="nb-NO" dirty="0"/>
              <a:t>Meeting students </a:t>
            </a:r>
            <a:r>
              <a:rPr lang="nb-NO" dirty="0" err="1"/>
              <a:t>where</a:t>
            </a:r>
            <a:r>
              <a:rPr lang="nb-NO" dirty="0"/>
              <a:t> </a:t>
            </a:r>
            <a:r>
              <a:rPr lang="nb-NO" dirty="0" err="1"/>
              <a:t>they</a:t>
            </a:r>
            <a:r>
              <a:rPr lang="nb-NO" dirty="0"/>
              <a:t> </a:t>
            </a:r>
            <a:r>
              <a:rPr lang="nb-NO" dirty="0" err="1"/>
              <a:t>are</a:t>
            </a:r>
            <a:endParaRPr lang="nb-NO" dirty="0"/>
          </a:p>
          <a:p>
            <a:pPr lvl="1"/>
            <a:r>
              <a:rPr lang="nb-NO" dirty="0"/>
              <a:t>Student </a:t>
            </a:r>
            <a:r>
              <a:rPr lang="nb-NO" dirty="0" err="1"/>
              <a:t>centric</a:t>
            </a:r>
            <a:r>
              <a:rPr lang="nb-NO" dirty="0"/>
              <a:t> </a:t>
            </a:r>
            <a:r>
              <a:rPr lang="nb-NO" dirty="0" err="1"/>
              <a:t>learning</a:t>
            </a:r>
            <a:r>
              <a:rPr lang="nb-NO" dirty="0"/>
              <a:t> and </a:t>
            </a:r>
            <a:r>
              <a:rPr lang="nb-NO" dirty="0" err="1"/>
              <a:t>autonomy</a:t>
            </a:r>
            <a:endParaRPr lang="nb-NO" dirty="0"/>
          </a:p>
          <a:p>
            <a:r>
              <a:rPr lang="nb-NO" dirty="0" err="1"/>
              <a:t>Establishing</a:t>
            </a:r>
            <a:r>
              <a:rPr lang="nb-NO" dirty="0"/>
              <a:t> a </a:t>
            </a:r>
            <a:r>
              <a:rPr lang="nb-NO" dirty="0" err="1"/>
              <a:t>community</a:t>
            </a:r>
            <a:r>
              <a:rPr lang="nb-NO" dirty="0"/>
              <a:t> </a:t>
            </a:r>
            <a:r>
              <a:rPr lang="nb-NO" dirty="0" err="1"/>
              <a:t>of</a:t>
            </a:r>
            <a:r>
              <a:rPr lang="nb-NO" dirty="0"/>
              <a:t> </a:t>
            </a:r>
            <a:r>
              <a:rPr lang="nb-NO" dirty="0" err="1"/>
              <a:t>practice</a:t>
            </a:r>
            <a:endParaRPr lang="nb-NO" dirty="0"/>
          </a:p>
          <a:p>
            <a:pPr lvl="1"/>
            <a:r>
              <a:rPr lang="nb-NO" dirty="0"/>
              <a:t>Peer </a:t>
            </a:r>
            <a:r>
              <a:rPr lang="nb-NO" dirty="0" err="1"/>
              <a:t>evaulation</a:t>
            </a:r>
            <a:r>
              <a:rPr lang="nb-NO" dirty="0"/>
              <a:t> and </a:t>
            </a:r>
            <a:r>
              <a:rPr lang="nb-NO" dirty="0" err="1"/>
              <a:t>workplace</a:t>
            </a:r>
            <a:r>
              <a:rPr lang="nb-NO" dirty="0"/>
              <a:t> </a:t>
            </a:r>
            <a:r>
              <a:rPr lang="nb-NO" dirty="0" err="1"/>
              <a:t>sharing</a:t>
            </a:r>
            <a:endParaRPr lang="nb-NO" dirty="0"/>
          </a:p>
          <a:p>
            <a:r>
              <a:rPr lang="nb-NO" dirty="0" err="1"/>
              <a:t>Moving</a:t>
            </a:r>
            <a:r>
              <a:rPr lang="nb-NO" dirty="0"/>
              <a:t> </a:t>
            </a:r>
            <a:r>
              <a:rPr lang="nb-NO" dirty="0" err="1"/>
              <a:t>through</a:t>
            </a:r>
            <a:r>
              <a:rPr lang="nb-NO" dirty="0"/>
              <a:t> </a:t>
            </a:r>
            <a:r>
              <a:rPr lang="nb-NO" dirty="0" err="1"/>
              <a:t>the</a:t>
            </a:r>
            <a:r>
              <a:rPr lang="nb-NO" dirty="0"/>
              <a:t> LAD </a:t>
            </a:r>
            <a:r>
              <a:rPr lang="nb-NO" dirty="0" err="1"/>
              <a:t>learning</a:t>
            </a:r>
            <a:r>
              <a:rPr lang="nb-NO" dirty="0"/>
              <a:t> </a:t>
            </a:r>
            <a:r>
              <a:rPr lang="nb-NO" dirty="0" err="1"/>
              <a:t>spheres</a:t>
            </a:r>
            <a:endParaRPr lang="nb-NO" dirty="0"/>
          </a:p>
          <a:p>
            <a:pPr lvl="1"/>
            <a:r>
              <a:rPr lang="nb-NO" dirty="0" err="1"/>
              <a:t>Learn</a:t>
            </a:r>
            <a:r>
              <a:rPr lang="nb-NO" dirty="0"/>
              <a:t>, </a:t>
            </a:r>
            <a:r>
              <a:rPr lang="nb-NO" dirty="0" err="1"/>
              <a:t>act</a:t>
            </a:r>
            <a:r>
              <a:rPr lang="nb-NO" dirty="0"/>
              <a:t>, </a:t>
            </a:r>
            <a:r>
              <a:rPr lang="nb-NO" dirty="0" err="1"/>
              <a:t>adapt</a:t>
            </a:r>
            <a:r>
              <a:rPr lang="nb-NO" dirty="0"/>
              <a:t>, </a:t>
            </a:r>
            <a:r>
              <a:rPr lang="nb-NO" dirty="0" err="1"/>
              <a:t>inspire</a:t>
            </a:r>
            <a:r>
              <a:rPr lang="nb-NO" dirty="0"/>
              <a:t>, lead</a:t>
            </a:r>
          </a:p>
          <a:p>
            <a:r>
              <a:rPr lang="nb-NO" dirty="0" err="1"/>
              <a:t>Keeping</a:t>
            </a:r>
            <a:r>
              <a:rPr lang="nb-NO" dirty="0"/>
              <a:t> it </a:t>
            </a:r>
            <a:r>
              <a:rPr lang="nb-NO" dirty="0" err="1"/>
              <a:t>close</a:t>
            </a:r>
            <a:r>
              <a:rPr lang="nb-NO" dirty="0"/>
              <a:t> to </a:t>
            </a:r>
            <a:r>
              <a:rPr lang="nb-NO" dirty="0" err="1"/>
              <a:t>the</a:t>
            </a:r>
            <a:r>
              <a:rPr lang="nb-NO" dirty="0"/>
              <a:t> </a:t>
            </a:r>
            <a:r>
              <a:rPr lang="nb-NO" dirty="0" err="1"/>
              <a:t>field</a:t>
            </a:r>
            <a:r>
              <a:rPr lang="nb-NO" dirty="0"/>
              <a:t> </a:t>
            </a:r>
            <a:r>
              <a:rPr lang="nb-NO" dirty="0" err="1"/>
              <a:t>of</a:t>
            </a:r>
            <a:r>
              <a:rPr lang="nb-NO" dirty="0"/>
              <a:t> </a:t>
            </a:r>
            <a:r>
              <a:rPr lang="nb-NO" dirty="0" err="1"/>
              <a:t>practice</a:t>
            </a:r>
            <a:endParaRPr lang="nb-NO" dirty="0"/>
          </a:p>
          <a:p>
            <a:pPr lvl="1"/>
            <a:r>
              <a:rPr lang="nb-NO" dirty="0" err="1"/>
              <a:t>Building</a:t>
            </a:r>
            <a:r>
              <a:rPr lang="nb-NO" dirty="0"/>
              <a:t> relationships for </a:t>
            </a:r>
            <a:r>
              <a:rPr lang="nb-NO" dirty="0" err="1"/>
              <a:t>apprenticships</a:t>
            </a:r>
            <a:r>
              <a:rPr lang="nb-NO" dirty="0"/>
              <a:t> </a:t>
            </a:r>
            <a:r>
              <a:rPr lang="nb-NO" dirty="0" err="1"/>
              <a:t>that</a:t>
            </a:r>
            <a:r>
              <a:rPr lang="nb-NO" dirty="0"/>
              <a:t> </a:t>
            </a:r>
            <a:r>
              <a:rPr lang="nb-NO" dirty="0" err="1"/>
              <a:t>will</a:t>
            </a:r>
            <a:r>
              <a:rPr lang="nb-NO" dirty="0"/>
              <a:t> last</a:t>
            </a:r>
          </a:p>
          <a:p>
            <a:r>
              <a:rPr lang="nb-NO" dirty="0" err="1"/>
              <a:t>Honesty</a:t>
            </a:r>
            <a:r>
              <a:rPr lang="nb-NO" dirty="0"/>
              <a:t> and an </a:t>
            </a:r>
            <a:r>
              <a:rPr lang="nb-NO" dirty="0" err="1"/>
              <a:t>open</a:t>
            </a:r>
            <a:r>
              <a:rPr lang="nb-NO" dirty="0"/>
              <a:t> </a:t>
            </a:r>
            <a:r>
              <a:rPr lang="nb-NO" dirty="0" err="1"/>
              <a:t>mind</a:t>
            </a:r>
            <a:endParaRPr lang="nb-NO" dirty="0"/>
          </a:p>
          <a:p>
            <a:pPr lvl="1"/>
            <a:r>
              <a:rPr lang="nb-NO" dirty="0"/>
              <a:t>I </a:t>
            </a:r>
            <a:r>
              <a:rPr lang="nb-NO" dirty="0" err="1"/>
              <a:t>don’t</a:t>
            </a:r>
            <a:r>
              <a:rPr lang="nb-NO" dirty="0"/>
              <a:t> have all, or </a:t>
            </a:r>
            <a:r>
              <a:rPr lang="nb-NO" dirty="0" err="1"/>
              <a:t>even</a:t>
            </a:r>
            <a:r>
              <a:rPr lang="nb-NO" dirty="0"/>
              <a:t> </a:t>
            </a:r>
            <a:r>
              <a:rPr lang="nb-NO" dirty="0" err="1"/>
              <a:t>really</a:t>
            </a:r>
            <a:r>
              <a:rPr lang="nb-NO" dirty="0"/>
              <a:t> </a:t>
            </a:r>
            <a:r>
              <a:rPr lang="nb-NO" dirty="0" err="1"/>
              <a:t>any</a:t>
            </a:r>
            <a:r>
              <a:rPr lang="nb-NO" dirty="0"/>
              <a:t> </a:t>
            </a:r>
            <a:r>
              <a:rPr lang="nb-NO" dirty="0" err="1"/>
              <a:t>of</a:t>
            </a:r>
            <a:r>
              <a:rPr lang="nb-NO" dirty="0"/>
              <a:t> </a:t>
            </a:r>
            <a:r>
              <a:rPr lang="nb-NO" dirty="0" err="1"/>
              <a:t>the</a:t>
            </a:r>
            <a:r>
              <a:rPr lang="nb-NO" dirty="0"/>
              <a:t> </a:t>
            </a:r>
            <a:r>
              <a:rPr lang="nb-NO" dirty="0" err="1"/>
              <a:t>answers</a:t>
            </a:r>
            <a:endParaRPr lang="nb-NO" dirty="0"/>
          </a:p>
          <a:p>
            <a:pPr marL="0" indent="0">
              <a:buNone/>
            </a:pPr>
            <a:endParaRPr lang="nb-NO" dirty="0"/>
          </a:p>
        </p:txBody>
      </p:sp>
      <p:sp>
        <p:nvSpPr>
          <p:cNvPr id="5" name="Title 4">
            <a:extLst>
              <a:ext uri="{FF2B5EF4-FFF2-40B4-BE49-F238E27FC236}">
                <a16:creationId xmlns:a16="http://schemas.microsoft.com/office/drawing/2014/main" id="{F3C82E8F-12D4-4460-B249-B367B0143ECD}"/>
              </a:ext>
            </a:extLst>
          </p:cNvPr>
          <p:cNvSpPr>
            <a:spLocks noGrp="1"/>
          </p:cNvSpPr>
          <p:nvPr>
            <p:ph type="title"/>
          </p:nvPr>
        </p:nvSpPr>
        <p:spPr/>
        <p:txBody>
          <a:bodyPr/>
          <a:lstStyle/>
          <a:p>
            <a:r>
              <a:rPr lang="nb-NO" dirty="0" err="1"/>
              <a:t>What</a:t>
            </a:r>
            <a:r>
              <a:rPr lang="nb-NO" dirty="0"/>
              <a:t> makes it </a:t>
            </a:r>
            <a:r>
              <a:rPr lang="nb-NO" dirty="0" err="1"/>
              <a:t>work</a:t>
            </a:r>
            <a:r>
              <a:rPr lang="nb-NO" dirty="0"/>
              <a:t>:</a:t>
            </a:r>
          </a:p>
        </p:txBody>
      </p:sp>
      <p:sp>
        <p:nvSpPr>
          <p:cNvPr id="8" name="TextBox 7">
            <a:extLst>
              <a:ext uri="{FF2B5EF4-FFF2-40B4-BE49-F238E27FC236}">
                <a16:creationId xmlns:a16="http://schemas.microsoft.com/office/drawing/2014/main" id="{926B74DA-CC51-4E0E-8D9E-349B77246A6B}"/>
              </a:ext>
            </a:extLst>
          </p:cNvPr>
          <p:cNvSpPr txBox="1"/>
          <p:nvPr/>
        </p:nvSpPr>
        <p:spPr>
          <a:xfrm>
            <a:off x="11296269" y="10012674"/>
            <a:ext cx="6048756" cy="138499"/>
          </a:xfrm>
          <a:prstGeom prst="rect">
            <a:avLst/>
          </a:prstGeom>
        </p:spPr>
        <p:txBody>
          <a:bodyPr vert="horz" wrap="square" lIns="0" tIns="0" rIns="0" bIns="0" rtlCol="0" anchor="b" anchorCtr="0">
            <a:spAutoFit/>
          </a:bodyPr>
          <a:lstStyle/>
          <a:p>
            <a:r>
              <a:rPr lang="nb-NO" sz="900">
                <a:hlinkClick r:id="rId4" tooltip="https://www.cde.ual.es/en/new-plan-to-support-green-and-digital-transition-and-eu-recovery/"/>
              </a:rPr>
              <a:t>This Photo</a:t>
            </a:r>
            <a:r>
              <a:rPr lang="nb-NO" sz="900"/>
              <a:t> by Unknown Author is licensed under </a:t>
            </a:r>
            <a:r>
              <a:rPr lang="nb-NO" sz="900">
                <a:hlinkClick r:id="rId5" tooltip="https://creativecommons.org/licenses/by-nc/3.0/"/>
              </a:rPr>
              <a:t>CC BY-NC</a:t>
            </a:r>
            <a:endParaRPr lang="nb-NO" sz="900"/>
          </a:p>
        </p:txBody>
      </p:sp>
    </p:spTree>
    <p:extLst>
      <p:ext uri="{BB962C8B-B14F-4D97-AF65-F5344CB8AC3E}">
        <p14:creationId xmlns:p14="http://schemas.microsoft.com/office/powerpoint/2010/main" val="3006128450"/>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lgn="l">
          <a:defRPr dirty="0" smtClean="0"/>
        </a:defPPr>
      </a:lstStyle>
    </a:txDef>
  </a:objectDefaults>
  <a:extraClrSchemeLst/>
  <a:extLst>
    <a:ext uri="{05A4C25C-085E-4340-85A3-A5531E510DB2}">
      <thm15:themeFamily xmlns:thm15="http://schemas.microsoft.com/office/thememl/2012/main" name="Presentasjon1" id="{234656F4-F1CA-4513-A43F-2CB1D0D6F71A}" vid="{BD51A156-E91D-4333-B2BF-98A183CF53C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674C79E44E4C64991713C93736B634D" ma:contentTypeVersion="15" ma:contentTypeDescription="Opprett et nytt dokument." ma:contentTypeScope="" ma:versionID="87cc3e7458c88e289f0ef35209d1600a">
  <xsd:schema xmlns:xsd="http://www.w3.org/2001/XMLSchema" xmlns:xs="http://www.w3.org/2001/XMLSchema" xmlns:p="http://schemas.microsoft.com/office/2006/metadata/properties" xmlns:ns1="http://schemas.microsoft.com/sharepoint/v3" xmlns:ns3="4d5e750a-238c-4a0a-9ac7-22df6737d0d5" xmlns:ns4="f1b76afa-16ce-4759-ac13-0572e5c93e53" targetNamespace="http://schemas.microsoft.com/office/2006/metadata/properties" ma:root="true" ma:fieldsID="f7ae68e788e33aa15c822b9ef8ad2871" ns1:_="" ns3:_="" ns4:_="">
    <xsd:import namespace="http://schemas.microsoft.com/sharepoint/v3"/>
    <xsd:import namespace="4d5e750a-238c-4a0a-9ac7-22df6737d0d5"/>
    <xsd:import namespace="f1b76afa-16ce-4759-ac13-0572e5c93e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e750a-238c-4a0a-9ac7-22df6737d0d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b76afa-16ce-4759-ac13-0572e5c93e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8D451-5DBB-49C3-A9AA-F0D3C372C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5e750a-238c-4a0a-9ac7-22df6737d0d5"/>
    <ds:schemaRef ds:uri="f1b76afa-16ce-4759-ac13-0572e5c93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C32FA6-7ABE-4642-88D4-396D7D1A91BC}">
  <ds:schemaRefs>
    <ds:schemaRef ds:uri="http://schemas.microsoft.com/sharepoint/v3"/>
    <ds:schemaRef ds:uri="f1b76afa-16ce-4759-ac13-0572e5c93e53"/>
    <ds:schemaRef ds:uri="4d5e750a-238c-4a0a-9ac7-22df6737d0d5"/>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A426B84D-F0AE-463B-AED8-4E360B098A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1561</TotalTime>
  <Words>1147</Words>
  <Application>Microsoft Office PowerPoint</Application>
  <PresentationFormat>Custom</PresentationFormat>
  <Paragraphs>72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Office-tema</vt:lpstr>
      <vt:lpstr>Sustainability starts with teachers</vt:lpstr>
      <vt:lpstr>Vocational education and design: closer than you think</vt:lpstr>
      <vt:lpstr>Background</vt:lpstr>
      <vt:lpstr>How to put this into practice though? </vt:lpstr>
      <vt:lpstr>The struggle to integrate sustainability is real…</vt:lpstr>
      <vt:lpstr>PowerPoint Presentation</vt:lpstr>
      <vt:lpstr>A bit of light reading relating to transforming education</vt:lpstr>
      <vt:lpstr>What makes it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Ecoliteracy  </dc:title>
  <dc:creator>Kate Louise Milosavljevic</dc:creator>
  <cp:lastModifiedBy>Kate Louise Milosavljevic</cp:lastModifiedBy>
  <cp:revision>25</cp:revision>
  <dcterms:created xsi:type="dcterms:W3CDTF">2021-01-19T09:43:18Z</dcterms:created>
  <dcterms:modified xsi:type="dcterms:W3CDTF">2022-05-06T08:15:04Z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0x010100D674C79E44E4C64991713C93736B634D</vt:lpwstr>
  </property>
</Properties>
</file>